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1"/>
  </p:notesMasterIdLst>
  <p:sldIdLst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90" r:id="rId11"/>
    <p:sldId id="265" r:id="rId12"/>
    <p:sldId id="266" r:id="rId13"/>
    <p:sldId id="267" r:id="rId14"/>
    <p:sldId id="268" r:id="rId15"/>
    <p:sldId id="269" r:id="rId16"/>
    <p:sldId id="270" r:id="rId17"/>
    <p:sldId id="259" r:id="rId18"/>
    <p:sldId id="272" r:id="rId19"/>
    <p:sldId id="273" r:id="rId20"/>
    <p:sldId id="274" r:id="rId21"/>
    <p:sldId id="275" r:id="rId22"/>
    <p:sldId id="277" r:id="rId23"/>
    <p:sldId id="279" r:id="rId24"/>
    <p:sldId id="278" r:id="rId25"/>
    <p:sldId id="280" r:id="rId26"/>
    <p:sldId id="281" r:id="rId27"/>
    <p:sldId id="287" r:id="rId28"/>
    <p:sldId id="284" r:id="rId29"/>
    <p:sldId id="288" r:id="rId3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FF"/>
    <a:srgbClr val="FF99FF"/>
    <a:srgbClr val="BE3536"/>
    <a:srgbClr val="128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460ED-91C1-440C-88C9-C81585E195D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C25EF99-FE9A-4512-B730-11C35F512914}">
      <dgm:prSet phldrT="[文本]"/>
      <dgm:spPr/>
      <dgm:t>
        <a:bodyPr/>
        <a:lstStyle/>
        <a:p>
          <a:r>
            <a:rPr lang="zh-CN" altLang="en-US" b="1" dirty="0">
              <a:latin typeface="黑体" panose="02010609060101010101" pitchFamily="49" charset="-122"/>
              <a:ea typeface="黑体" panose="02010609060101010101" pitchFamily="49" charset="-122"/>
            </a:rPr>
            <a:t>专业特色</a:t>
          </a:r>
        </a:p>
      </dgm:t>
    </dgm:pt>
    <dgm:pt modelId="{2AEFBF53-239E-4703-88D4-1265EBAF0F41}" type="parTrans" cxnId="{1D35C8E3-D1A1-435D-97A3-C9D08D419DF1}">
      <dgm:prSet/>
      <dgm:spPr/>
      <dgm:t>
        <a:bodyPr/>
        <a:lstStyle/>
        <a:p>
          <a:endParaRPr lang="zh-CN" altLang="en-US"/>
        </a:p>
      </dgm:t>
    </dgm:pt>
    <dgm:pt modelId="{26131AF3-6343-47AF-9DAA-93B618B52094}" type="sibTrans" cxnId="{1D35C8E3-D1A1-435D-97A3-C9D08D419DF1}">
      <dgm:prSet/>
      <dgm:spPr/>
      <dgm:t>
        <a:bodyPr/>
        <a:lstStyle/>
        <a:p>
          <a:endParaRPr lang="zh-CN" altLang="en-US"/>
        </a:p>
      </dgm:t>
    </dgm:pt>
    <dgm:pt modelId="{B6D3C993-200A-4AF2-8FB4-17009F3D2DD3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rPr>
            <a:t>社会需求大</a:t>
          </a:r>
        </a:p>
      </dgm:t>
    </dgm:pt>
    <dgm:pt modelId="{B5D83BB8-BDF9-4B08-B464-D13CACFAE828}" type="parTrans" cxnId="{FE42C614-3A80-45AF-8138-81BD779221EE}">
      <dgm:prSet/>
      <dgm:spPr/>
      <dgm:t>
        <a:bodyPr/>
        <a:lstStyle/>
        <a:p>
          <a:endParaRPr lang="zh-CN" altLang="en-US"/>
        </a:p>
      </dgm:t>
    </dgm:pt>
    <dgm:pt modelId="{8F4D05B5-9F06-4C59-9309-589871AD395A}" type="sibTrans" cxnId="{FE42C614-3A80-45AF-8138-81BD779221EE}">
      <dgm:prSet/>
      <dgm:spPr/>
      <dgm:t>
        <a:bodyPr/>
        <a:lstStyle/>
        <a:p>
          <a:endParaRPr lang="zh-CN" altLang="en-US"/>
        </a:p>
      </dgm:t>
    </dgm:pt>
    <dgm:pt modelId="{B7DD70A8-444F-4A87-AE67-50D60E06A97A}">
      <dgm:prSet phldrT="[文本]"/>
      <dgm:spPr>
        <a:solidFill>
          <a:srgbClr val="FFBDFF"/>
        </a:solidFill>
      </dgm:spPr>
      <dgm:t>
        <a:bodyPr/>
        <a:lstStyle/>
        <a:p>
          <a:r>
            <a:rPr lang="zh-CN" altLang="en-US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rPr>
            <a:t>与生活密切相关</a:t>
          </a:r>
        </a:p>
      </dgm:t>
    </dgm:pt>
    <dgm:pt modelId="{74954E0F-9A6C-4B0E-B9E0-F784505CC54C}" type="parTrans" cxnId="{B3A135CB-8739-43E4-B03E-CEA228266309}">
      <dgm:prSet/>
      <dgm:spPr>
        <a:solidFill>
          <a:srgbClr val="FFBDFF"/>
        </a:solidFill>
      </dgm:spPr>
      <dgm:t>
        <a:bodyPr/>
        <a:lstStyle/>
        <a:p>
          <a:endParaRPr lang="zh-CN" altLang="en-US"/>
        </a:p>
      </dgm:t>
    </dgm:pt>
    <dgm:pt modelId="{2B40645A-9F2D-4C64-840D-879CC084B0F2}" type="sibTrans" cxnId="{B3A135CB-8739-43E4-B03E-CEA228266309}">
      <dgm:prSet/>
      <dgm:spPr/>
      <dgm:t>
        <a:bodyPr/>
        <a:lstStyle/>
        <a:p>
          <a:endParaRPr lang="zh-CN" altLang="en-US"/>
        </a:p>
      </dgm:t>
    </dgm:pt>
    <dgm:pt modelId="{08201D45-7840-4419-8519-B60A25D6AECF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rPr>
            <a:t>社会认可度</a:t>
          </a:r>
        </a:p>
      </dgm:t>
    </dgm:pt>
    <dgm:pt modelId="{BB27AF29-0D79-4A65-A5B0-C69802736DA8}" type="sibTrans" cxnId="{F727A317-27E3-480F-B736-6BA39283BA78}">
      <dgm:prSet/>
      <dgm:spPr/>
      <dgm:t>
        <a:bodyPr/>
        <a:lstStyle/>
        <a:p>
          <a:endParaRPr lang="zh-CN" altLang="en-US"/>
        </a:p>
      </dgm:t>
    </dgm:pt>
    <dgm:pt modelId="{CF245AED-AC56-4231-9D3A-5BCBD2908827}" type="parTrans" cxnId="{F727A317-27E3-480F-B736-6BA39283BA78}">
      <dgm:prSet/>
      <dgm:spPr/>
      <dgm:t>
        <a:bodyPr/>
        <a:lstStyle/>
        <a:p>
          <a:endParaRPr lang="zh-CN" altLang="en-US"/>
        </a:p>
      </dgm:t>
    </dgm:pt>
    <dgm:pt modelId="{7A4E12CD-BF8A-42C2-BC42-25EDAED17568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rPr>
            <a:t>注重动手操作能力</a:t>
          </a:r>
        </a:p>
      </dgm:t>
    </dgm:pt>
    <dgm:pt modelId="{116E2D5A-6D1C-49AF-8F78-5253E4B24A37}" type="sibTrans" cxnId="{4ECD48BF-403B-474D-A9A4-ED3B9A6BA308}">
      <dgm:prSet/>
      <dgm:spPr/>
      <dgm:t>
        <a:bodyPr/>
        <a:lstStyle/>
        <a:p>
          <a:endParaRPr lang="zh-CN" altLang="en-US"/>
        </a:p>
      </dgm:t>
    </dgm:pt>
    <dgm:pt modelId="{446516AA-BD36-4E25-A36C-C8811191F35A}" type="parTrans" cxnId="{4ECD48BF-403B-474D-A9A4-ED3B9A6BA308}">
      <dgm:prSet/>
      <dgm:spPr/>
      <dgm:t>
        <a:bodyPr/>
        <a:lstStyle/>
        <a:p>
          <a:endParaRPr lang="zh-CN" altLang="en-US"/>
        </a:p>
      </dgm:t>
    </dgm:pt>
    <dgm:pt modelId="{5027BDD6-69CC-4AB5-AEA9-42CE2D040EDA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rPr>
            <a:t>适应面广</a:t>
          </a:r>
        </a:p>
      </dgm:t>
    </dgm:pt>
    <dgm:pt modelId="{FA4F648D-F39C-4BB8-BD1D-29F3802F4F1C}" type="parTrans" cxnId="{B92F4F5A-2FC9-4F67-9093-6502C51D765C}">
      <dgm:prSet/>
      <dgm:spPr/>
      <dgm:t>
        <a:bodyPr/>
        <a:lstStyle/>
        <a:p>
          <a:endParaRPr lang="zh-CN" altLang="en-US"/>
        </a:p>
      </dgm:t>
    </dgm:pt>
    <dgm:pt modelId="{9DE47A56-5522-478A-AE70-A728F195B5A0}" type="sibTrans" cxnId="{B92F4F5A-2FC9-4F67-9093-6502C51D765C}">
      <dgm:prSet/>
      <dgm:spPr/>
      <dgm:t>
        <a:bodyPr/>
        <a:lstStyle/>
        <a:p>
          <a:endParaRPr lang="zh-CN" altLang="en-US"/>
        </a:p>
      </dgm:t>
    </dgm:pt>
    <dgm:pt modelId="{7AB0B371-EEE3-4BA1-A307-7EBBF68ADEB3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rPr>
            <a:t>发展迅速</a:t>
          </a:r>
        </a:p>
      </dgm:t>
    </dgm:pt>
    <dgm:pt modelId="{32DF945A-CE43-485F-982B-ECBC34A87E7E}" type="parTrans" cxnId="{0E03A7EE-7BE0-4571-A648-EAF30D3B7DAD}">
      <dgm:prSet/>
      <dgm:spPr/>
      <dgm:t>
        <a:bodyPr/>
        <a:lstStyle/>
        <a:p>
          <a:endParaRPr lang="zh-CN" altLang="en-US"/>
        </a:p>
      </dgm:t>
    </dgm:pt>
    <dgm:pt modelId="{8E16ECF1-87A3-488C-BA14-9C9F14206FE9}" type="sibTrans" cxnId="{0E03A7EE-7BE0-4571-A648-EAF30D3B7DAD}">
      <dgm:prSet/>
      <dgm:spPr/>
      <dgm:t>
        <a:bodyPr/>
        <a:lstStyle/>
        <a:p>
          <a:endParaRPr lang="zh-CN" altLang="en-US"/>
        </a:p>
      </dgm:t>
    </dgm:pt>
    <dgm:pt modelId="{F0E64183-4473-4939-9A52-67B33A764731}" type="pres">
      <dgm:prSet presAssocID="{B55460ED-91C1-440C-88C9-C81585E195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3F0F2F5-3BC3-446D-8D1D-E4780573FEAA}" type="pres">
      <dgm:prSet presAssocID="{4C25EF99-FE9A-4512-B730-11C35F512914}" presName="centerShape" presStyleLbl="node0" presStyleIdx="0" presStyleCnt="1" custScaleX="130639" custScaleY="128225"/>
      <dgm:spPr/>
      <dgm:t>
        <a:bodyPr/>
        <a:lstStyle/>
        <a:p>
          <a:endParaRPr lang="zh-CN" altLang="en-US"/>
        </a:p>
      </dgm:t>
    </dgm:pt>
    <dgm:pt modelId="{6F7608BF-EAF3-47BF-8A05-B262F4444B27}" type="pres">
      <dgm:prSet presAssocID="{446516AA-BD36-4E25-A36C-C8811191F35A}" presName="parTrans" presStyleLbl="sibTrans2D1" presStyleIdx="0" presStyleCnt="6" custAng="10800000"/>
      <dgm:spPr/>
      <dgm:t>
        <a:bodyPr/>
        <a:lstStyle/>
        <a:p>
          <a:endParaRPr lang="zh-CN" altLang="en-US"/>
        </a:p>
      </dgm:t>
    </dgm:pt>
    <dgm:pt modelId="{5B78CCA9-0C77-446C-BF4B-E342B76C3BAB}" type="pres">
      <dgm:prSet presAssocID="{446516AA-BD36-4E25-A36C-C8811191F35A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73B89ECF-2E41-4EAA-8527-21E261A2C03F}" type="pres">
      <dgm:prSet presAssocID="{7A4E12CD-BF8A-42C2-BC42-25EDAED175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55B4DE-0603-4EFE-982B-0019BBCF5F2C}" type="pres">
      <dgm:prSet presAssocID="{CF245AED-AC56-4231-9D3A-5BCBD2908827}" presName="parTrans" presStyleLbl="sibTrans2D1" presStyleIdx="1" presStyleCnt="6" custAng="10688648"/>
      <dgm:spPr/>
      <dgm:t>
        <a:bodyPr/>
        <a:lstStyle/>
        <a:p>
          <a:endParaRPr lang="zh-CN" altLang="en-US"/>
        </a:p>
      </dgm:t>
    </dgm:pt>
    <dgm:pt modelId="{69F91086-F8F0-4FC6-935E-C6FD5E6D0859}" type="pres">
      <dgm:prSet presAssocID="{CF245AED-AC56-4231-9D3A-5BCBD2908827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3DA096C0-1E76-492C-A1ED-26302CCF2E86}" type="pres">
      <dgm:prSet presAssocID="{08201D45-7840-4419-8519-B60A25D6AE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16C24A-C9B1-4BFC-8773-257F4D9AC17F}" type="pres">
      <dgm:prSet presAssocID="{B5D83BB8-BDF9-4B08-B464-D13CACFAE828}" presName="parTrans" presStyleLbl="sibTrans2D1" presStyleIdx="2" presStyleCnt="6" custAng="11511855"/>
      <dgm:spPr/>
      <dgm:t>
        <a:bodyPr/>
        <a:lstStyle/>
        <a:p>
          <a:endParaRPr lang="zh-CN" altLang="en-US"/>
        </a:p>
      </dgm:t>
    </dgm:pt>
    <dgm:pt modelId="{65C9CFAA-A565-4E3A-A117-323139E916BE}" type="pres">
      <dgm:prSet presAssocID="{B5D83BB8-BDF9-4B08-B464-D13CACFAE828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3D4515BA-8F1D-4212-A887-A1760B4956C6}" type="pres">
      <dgm:prSet presAssocID="{B6D3C993-200A-4AF2-8FB4-17009F3D2DD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E83481-6D7C-468F-B950-FF0BEDA00F9D}" type="pres">
      <dgm:prSet presAssocID="{FA4F648D-F39C-4BB8-BD1D-29F3802F4F1C}" presName="parTrans" presStyleLbl="sibTrans2D1" presStyleIdx="3" presStyleCnt="6" custAng="10800000"/>
      <dgm:spPr/>
      <dgm:t>
        <a:bodyPr/>
        <a:lstStyle/>
        <a:p>
          <a:endParaRPr lang="zh-CN" altLang="en-US"/>
        </a:p>
      </dgm:t>
    </dgm:pt>
    <dgm:pt modelId="{C74460BA-58E7-421A-8206-D9D8593C45A8}" type="pres">
      <dgm:prSet presAssocID="{FA4F648D-F39C-4BB8-BD1D-29F3802F4F1C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78BC2CDE-2CA6-4533-B76B-B08030C21D31}" type="pres">
      <dgm:prSet presAssocID="{5027BDD6-69CC-4AB5-AEA9-42CE2D040E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04F87F-C6C2-4BA6-8E70-DEBFF2EE2CC8}" type="pres">
      <dgm:prSet presAssocID="{32DF945A-CE43-485F-982B-ECBC34A87E7E}" presName="parTrans" presStyleLbl="sibTrans2D1" presStyleIdx="4" presStyleCnt="6" custAng="10309075"/>
      <dgm:spPr/>
      <dgm:t>
        <a:bodyPr/>
        <a:lstStyle/>
        <a:p>
          <a:endParaRPr lang="zh-CN" altLang="en-US"/>
        </a:p>
      </dgm:t>
    </dgm:pt>
    <dgm:pt modelId="{B518DECA-D1AD-486D-8833-93116771E31A}" type="pres">
      <dgm:prSet presAssocID="{32DF945A-CE43-485F-982B-ECBC34A87E7E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CC755F05-575A-43C8-A265-FA40328E4E4F}" type="pres">
      <dgm:prSet presAssocID="{7AB0B371-EEE3-4BA1-A307-7EBBF68ADE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055E99-744F-44A5-8E98-188A873BD036}" type="pres">
      <dgm:prSet presAssocID="{74954E0F-9A6C-4B0E-B9E0-F784505CC54C}" presName="parTrans" presStyleLbl="sibTrans2D1" presStyleIdx="5" presStyleCnt="6" custAng="11356771"/>
      <dgm:spPr/>
      <dgm:t>
        <a:bodyPr/>
        <a:lstStyle/>
        <a:p>
          <a:endParaRPr lang="zh-CN" altLang="en-US"/>
        </a:p>
      </dgm:t>
    </dgm:pt>
    <dgm:pt modelId="{684BA179-4B98-4A09-BE4C-59E787DD27B4}" type="pres">
      <dgm:prSet presAssocID="{74954E0F-9A6C-4B0E-B9E0-F784505CC54C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  <dgm:pt modelId="{2321C8FF-0089-4964-AC4E-49C9EEDC795B}" type="pres">
      <dgm:prSet presAssocID="{B7DD70A8-444F-4A87-AE67-50D60E06A9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0968326-286D-43D9-9E40-AEFF1153EDA5}" type="presOf" srcId="{7A4E12CD-BF8A-42C2-BC42-25EDAED17568}" destId="{73B89ECF-2E41-4EAA-8527-21E261A2C03F}" srcOrd="0" destOrd="0" presId="urn:microsoft.com/office/officeart/2005/8/layout/radial5"/>
    <dgm:cxn modelId="{0E03A7EE-7BE0-4571-A648-EAF30D3B7DAD}" srcId="{4C25EF99-FE9A-4512-B730-11C35F512914}" destId="{7AB0B371-EEE3-4BA1-A307-7EBBF68ADEB3}" srcOrd="4" destOrd="0" parTransId="{32DF945A-CE43-485F-982B-ECBC34A87E7E}" sibTransId="{8E16ECF1-87A3-488C-BA14-9C9F14206FE9}"/>
    <dgm:cxn modelId="{12D1D192-3993-4EA5-87D9-E3C37ABA0380}" type="presOf" srcId="{5027BDD6-69CC-4AB5-AEA9-42CE2D040EDA}" destId="{78BC2CDE-2CA6-4533-B76B-B08030C21D31}" srcOrd="0" destOrd="0" presId="urn:microsoft.com/office/officeart/2005/8/layout/radial5"/>
    <dgm:cxn modelId="{B92F4F5A-2FC9-4F67-9093-6502C51D765C}" srcId="{4C25EF99-FE9A-4512-B730-11C35F512914}" destId="{5027BDD6-69CC-4AB5-AEA9-42CE2D040EDA}" srcOrd="3" destOrd="0" parTransId="{FA4F648D-F39C-4BB8-BD1D-29F3802F4F1C}" sibTransId="{9DE47A56-5522-478A-AE70-A728F195B5A0}"/>
    <dgm:cxn modelId="{1D35C8E3-D1A1-435D-97A3-C9D08D419DF1}" srcId="{B55460ED-91C1-440C-88C9-C81585E195DA}" destId="{4C25EF99-FE9A-4512-B730-11C35F512914}" srcOrd="0" destOrd="0" parTransId="{2AEFBF53-239E-4703-88D4-1265EBAF0F41}" sibTransId="{26131AF3-6343-47AF-9DAA-93B618B52094}"/>
    <dgm:cxn modelId="{39FFA500-490E-4E60-863C-AC8612C9C162}" type="presOf" srcId="{B55460ED-91C1-440C-88C9-C81585E195DA}" destId="{F0E64183-4473-4939-9A52-67B33A764731}" srcOrd="0" destOrd="0" presId="urn:microsoft.com/office/officeart/2005/8/layout/radial5"/>
    <dgm:cxn modelId="{DCF68FFD-5198-4898-B338-106E770AD16B}" type="presOf" srcId="{CF245AED-AC56-4231-9D3A-5BCBD2908827}" destId="{B055B4DE-0603-4EFE-982B-0019BBCF5F2C}" srcOrd="0" destOrd="0" presId="urn:microsoft.com/office/officeart/2005/8/layout/radial5"/>
    <dgm:cxn modelId="{BFED1CE9-E30E-4B34-A108-811C3A761025}" type="presOf" srcId="{74954E0F-9A6C-4B0E-B9E0-F784505CC54C}" destId="{684BA179-4B98-4A09-BE4C-59E787DD27B4}" srcOrd="1" destOrd="0" presId="urn:microsoft.com/office/officeart/2005/8/layout/radial5"/>
    <dgm:cxn modelId="{5C09F3B9-DD66-44FA-A762-00CFD46E6457}" type="presOf" srcId="{7AB0B371-EEE3-4BA1-A307-7EBBF68ADEB3}" destId="{CC755F05-575A-43C8-A265-FA40328E4E4F}" srcOrd="0" destOrd="0" presId="urn:microsoft.com/office/officeart/2005/8/layout/radial5"/>
    <dgm:cxn modelId="{EE92F370-4BFA-4E6B-B7E5-5AA0EF62F775}" type="presOf" srcId="{CF245AED-AC56-4231-9D3A-5BCBD2908827}" destId="{69F91086-F8F0-4FC6-935E-C6FD5E6D0859}" srcOrd="1" destOrd="0" presId="urn:microsoft.com/office/officeart/2005/8/layout/radial5"/>
    <dgm:cxn modelId="{29FDD674-EB66-40F5-98DE-9433150176FD}" type="presOf" srcId="{B5D83BB8-BDF9-4B08-B464-D13CACFAE828}" destId="{0116C24A-C9B1-4BFC-8773-257F4D9AC17F}" srcOrd="0" destOrd="0" presId="urn:microsoft.com/office/officeart/2005/8/layout/radial5"/>
    <dgm:cxn modelId="{CDEEB86A-4239-4E4F-B849-684AC2751C86}" type="presOf" srcId="{08201D45-7840-4419-8519-B60A25D6AECF}" destId="{3DA096C0-1E76-492C-A1ED-26302CCF2E86}" srcOrd="0" destOrd="0" presId="urn:microsoft.com/office/officeart/2005/8/layout/radial5"/>
    <dgm:cxn modelId="{F727A317-27E3-480F-B736-6BA39283BA78}" srcId="{4C25EF99-FE9A-4512-B730-11C35F512914}" destId="{08201D45-7840-4419-8519-B60A25D6AECF}" srcOrd="1" destOrd="0" parTransId="{CF245AED-AC56-4231-9D3A-5BCBD2908827}" sibTransId="{BB27AF29-0D79-4A65-A5B0-C69802736DA8}"/>
    <dgm:cxn modelId="{FE42C614-3A80-45AF-8138-81BD779221EE}" srcId="{4C25EF99-FE9A-4512-B730-11C35F512914}" destId="{B6D3C993-200A-4AF2-8FB4-17009F3D2DD3}" srcOrd="2" destOrd="0" parTransId="{B5D83BB8-BDF9-4B08-B464-D13CACFAE828}" sibTransId="{8F4D05B5-9F06-4C59-9309-589871AD395A}"/>
    <dgm:cxn modelId="{E47D23C7-1237-42F9-A356-113ECEE9EC36}" type="presOf" srcId="{4C25EF99-FE9A-4512-B730-11C35F512914}" destId="{73F0F2F5-3BC3-446D-8D1D-E4780573FEAA}" srcOrd="0" destOrd="0" presId="urn:microsoft.com/office/officeart/2005/8/layout/radial5"/>
    <dgm:cxn modelId="{E062A877-BB73-477D-8112-DAA96572C4BF}" type="presOf" srcId="{446516AA-BD36-4E25-A36C-C8811191F35A}" destId="{5B78CCA9-0C77-446C-BF4B-E342B76C3BAB}" srcOrd="1" destOrd="0" presId="urn:microsoft.com/office/officeart/2005/8/layout/radial5"/>
    <dgm:cxn modelId="{5225BA61-587D-4B50-8E85-314EEFE43A05}" type="presOf" srcId="{B6D3C993-200A-4AF2-8FB4-17009F3D2DD3}" destId="{3D4515BA-8F1D-4212-A887-A1760B4956C6}" srcOrd="0" destOrd="0" presId="urn:microsoft.com/office/officeart/2005/8/layout/radial5"/>
    <dgm:cxn modelId="{4ECD48BF-403B-474D-A9A4-ED3B9A6BA308}" srcId="{4C25EF99-FE9A-4512-B730-11C35F512914}" destId="{7A4E12CD-BF8A-42C2-BC42-25EDAED17568}" srcOrd="0" destOrd="0" parTransId="{446516AA-BD36-4E25-A36C-C8811191F35A}" sibTransId="{116E2D5A-6D1C-49AF-8F78-5253E4B24A37}"/>
    <dgm:cxn modelId="{45AE4249-28F7-4EF9-B971-93661A4293C2}" type="presOf" srcId="{74954E0F-9A6C-4B0E-B9E0-F784505CC54C}" destId="{64055E99-744F-44A5-8E98-188A873BD036}" srcOrd="0" destOrd="0" presId="urn:microsoft.com/office/officeart/2005/8/layout/radial5"/>
    <dgm:cxn modelId="{D8F89072-18E7-4FD1-BC90-63D000C1F8DF}" type="presOf" srcId="{32DF945A-CE43-485F-982B-ECBC34A87E7E}" destId="{B518DECA-D1AD-486D-8833-93116771E31A}" srcOrd="1" destOrd="0" presId="urn:microsoft.com/office/officeart/2005/8/layout/radial5"/>
    <dgm:cxn modelId="{EFE8ECCA-CB15-43DB-9015-B9F600F7954C}" type="presOf" srcId="{FA4F648D-F39C-4BB8-BD1D-29F3802F4F1C}" destId="{C74460BA-58E7-421A-8206-D9D8593C45A8}" srcOrd="1" destOrd="0" presId="urn:microsoft.com/office/officeart/2005/8/layout/radial5"/>
    <dgm:cxn modelId="{850A6B44-46ED-4978-89FE-4395CDA2BE2C}" type="presOf" srcId="{B5D83BB8-BDF9-4B08-B464-D13CACFAE828}" destId="{65C9CFAA-A565-4E3A-A117-323139E916BE}" srcOrd="1" destOrd="0" presId="urn:microsoft.com/office/officeart/2005/8/layout/radial5"/>
    <dgm:cxn modelId="{47669A14-72FB-42CA-9601-EF7DF023EEE8}" type="presOf" srcId="{446516AA-BD36-4E25-A36C-C8811191F35A}" destId="{6F7608BF-EAF3-47BF-8A05-B262F4444B27}" srcOrd="0" destOrd="0" presId="urn:microsoft.com/office/officeart/2005/8/layout/radial5"/>
    <dgm:cxn modelId="{2E5FD515-FBE5-4694-9585-8FBED5547873}" type="presOf" srcId="{32DF945A-CE43-485F-982B-ECBC34A87E7E}" destId="{5E04F87F-C6C2-4BA6-8E70-DEBFF2EE2CC8}" srcOrd="0" destOrd="0" presId="urn:microsoft.com/office/officeart/2005/8/layout/radial5"/>
    <dgm:cxn modelId="{959AF70B-FB62-4C58-9154-2F26C1945310}" type="presOf" srcId="{FA4F648D-F39C-4BB8-BD1D-29F3802F4F1C}" destId="{4CE83481-6D7C-468F-B950-FF0BEDA00F9D}" srcOrd="0" destOrd="0" presId="urn:microsoft.com/office/officeart/2005/8/layout/radial5"/>
    <dgm:cxn modelId="{2F052BA6-A50B-48F6-9B03-5CB661A24C37}" type="presOf" srcId="{B7DD70A8-444F-4A87-AE67-50D60E06A97A}" destId="{2321C8FF-0089-4964-AC4E-49C9EEDC795B}" srcOrd="0" destOrd="0" presId="urn:microsoft.com/office/officeart/2005/8/layout/radial5"/>
    <dgm:cxn modelId="{B3A135CB-8739-43E4-B03E-CEA228266309}" srcId="{4C25EF99-FE9A-4512-B730-11C35F512914}" destId="{B7DD70A8-444F-4A87-AE67-50D60E06A97A}" srcOrd="5" destOrd="0" parTransId="{74954E0F-9A6C-4B0E-B9E0-F784505CC54C}" sibTransId="{2B40645A-9F2D-4C64-840D-879CC084B0F2}"/>
    <dgm:cxn modelId="{FEE69835-CA41-4C08-96EB-3387A055BAC9}" type="presParOf" srcId="{F0E64183-4473-4939-9A52-67B33A764731}" destId="{73F0F2F5-3BC3-446D-8D1D-E4780573FEAA}" srcOrd="0" destOrd="0" presId="urn:microsoft.com/office/officeart/2005/8/layout/radial5"/>
    <dgm:cxn modelId="{A0EB5390-CAC4-4016-8F9F-D787260BA3E8}" type="presParOf" srcId="{F0E64183-4473-4939-9A52-67B33A764731}" destId="{6F7608BF-EAF3-47BF-8A05-B262F4444B27}" srcOrd="1" destOrd="0" presId="urn:microsoft.com/office/officeart/2005/8/layout/radial5"/>
    <dgm:cxn modelId="{AE4C659B-6BF3-4220-9259-44DAC15C1ACC}" type="presParOf" srcId="{6F7608BF-EAF3-47BF-8A05-B262F4444B27}" destId="{5B78CCA9-0C77-446C-BF4B-E342B76C3BAB}" srcOrd="0" destOrd="0" presId="urn:microsoft.com/office/officeart/2005/8/layout/radial5"/>
    <dgm:cxn modelId="{72846357-1BA5-4312-B3DF-EBA9EB4DBEEA}" type="presParOf" srcId="{F0E64183-4473-4939-9A52-67B33A764731}" destId="{73B89ECF-2E41-4EAA-8527-21E261A2C03F}" srcOrd="2" destOrd="0" presId="urn:microsoft.com/office/officeart/2005/8/layout/radial5"/>
    <dgm:cxn modelId="{83C600FF-9FC1-46A9-9A92-F7F2D464BE54}" type="presParOf" srcId="{F0E64183-4473-4939-9A52-67B33A764731}" destId="{B055B4DE-0603-4EFE-982B-0019BBCF5F2C}" srcOrd="3" destOrd="0" presId="urn:microsoft.com/office/officeart/2005/8/layout/radial5"/>
    <dgm:cxn modelId="{01792675-A056-4D6A-8CB4-23AB6AB795DE}" type="presParOf" srcId="{B055B4DE-0603-4EFE-982B-0019BBCF5F2C}" destId="{69F91086-F8F0-4FC6-935E-C6FD5E6D0859}" srcOrd="0" destOrd="0" presId="urn:microsoft.com/office/officeart/2005/8/layout/radial5"/>
    <dgm:cxn modelId="{8B457E51-1A4E-413B-A850-297FC95CE080}" type="presParOf" srcId="{F0E64183-4473-4939-9A52-67B33A764731}" destId="{3DA096C0-1E76-492C-A1ED-26302CCF2E86}" srcOrd="4" destOrd="0" presId="urn:microsoft.com/office/officeart/2005/8/layout/radial5"/>
    <dgm:cxn modelId="{50EC217A-5412-42DA-A455-8E98F38DAAAB}" type="presParOf" srcId="{F0E64183-4473-4939-9A52-67B33A764731}" destId="{0116C24A-C9B1-4BFC-8773-257F4D9AC17F}" srcOrd="5" destOrd="0" presId="urn:microsoft.com/office/officeart/2005/8/layout/radial5"/>
    <dgm:cxn modelId="{AEE1CE59-C2B6-4361-BC4F-2371345CB616}" type="presParOf" srcId="{0116C24A-C9B1-4BFC-8773-257F4D9AC17F}" destId="{65C9CFAA-A565-4E3A-A117-323139E916BE}" srcOrd="0" destOrd="0" presId="urn:microsoft.com/office/officeart/2005/8/layout/radial5"/>
    <dgm:cxn modelId="{2FA4F28C-BDEF-46E4-82F9-2A3C2BF6DE18}" type="presParOf" srcId="{F0E64183-4473-4939-9A52-67B33A764731}" destId="{3D4515BA-8F1D-4212-A887-A1760B4956C6}" srcOrd="6" destOrd="0" presId="urn:microsoft.com/office/officeart/2005/8/layout/radial5"/>
    <dgm:cxn modelId="{FD66B3C8-D705-454A-95DD-40BC4E689520}" type="presParOf" srcId="{F0E64183-4473-4939-9A52-67B33A764731}" destId="{4CE83481-6D7C-468F-B950-FF0BEDA00F9D}" srcOrd="7" destOrd="0" presId="urn:microsoft.com/office/officeart/2005/8/layout/radial5"/>
    <dgm:cxn modelId="{0C13C31C-98FD-445D-AE2E-E08DC2065E6A}" type="presParOf" srcId="{4CE83481-6D7C-468F-B950-FF0BEDA00F9D}" destId="{C74460BA-58E7-421A-8206-D9D8593C45A8}" srcOrd="0" destOrd="0" presId="urn:microsoft.com/office/officeart/2005/8/layout/radial5"/>
    <dgm:cxn modelId="{CA00D7D9-3FD1-4F25-934C-5588FE664456}" type="presParOf" srcId="{F0E64183-4473-4939-9A52-67B33A764731}" destId="{78BC2CDE-2CA6-4533-B76B-B08030C21D31}" srcOrd="8" destOrd="0" presId="urn:microsoft.com/office/officeart/2005/8/layout/radial5"/>
    <dgm:cxn modelId="{85378FFB-AFF5-4493-B6EC-8CCBE653A58F}" type="presParOf" srcId="{F0E64183-4473-4939-9A52-67B33A764731}" destId="{5E04F87F-C6C2-4BA6-8E70-DEBFF2EE2CC8}" srcOrd="9" destOrd="0" presId="urn:microsoft.com/office/officeart/2005/8/layout/radial5"/>
    <dgm:cxn modelId="{8C6BD7CD-32A8-4470-8F35-509491052836}" type="presParOf" srcId="{5E04F87F-C6C2-4BA6-8E70-DEBFF2EE2CC8}" destId="{B518DECA-D1AD-486D-8833-93116771E31A}" srcOrd="0" destOrd="0" presId="urn:microsoft.com/office/officeart/2005/8/layout/radial5"/>
    <dgm:cxn modelId="{88C3E4EB-97A0-4963-9788-888B6633955B}" type="presParOf" srcId="{F0E64183-4473-4939-9A52-67B33A764731}" destId="{CC755F05-575A-43C8-A265-FA40328E4E4F}" srcOrd="10" destOrd="0" presId="urn:microsoft.com/office/officeart/2005/8/layout/radial5"/>
    <dgm:cxn modelId="{AE92275F-CEBA-43DD-9037-BD8E3ECD61CA}" type="presParOf" srcId="{F0E64183-4473-4939-9A52-67B33A764731}" destId="{64055E99-744F-44A5-8E98-188A873BD036}" srcOrd="11" destOrd="0" presId="urn:microsoft.com/office/officeart/2005/8/layout/radial5"/>
    <dgm:cxn modelId="{503FD45E-8F9C-4A70-BC4C-A3B6B26AE9C2}" type="presParOf" srcId="{64055E99-744F-44A5-8E98-188A873BD036}" destId="{684BA179-4B98-4A09-BE4C-59E787DD27B4}" srcOrd="0" destOrd="0" presId="urn:microsoft.com/office/officeart/2005/8/layout/radial5"/>
    <dgm:cxn modelId="{C05F081A-92E6-41C0-AE8C-8F9CB0626635}" type="presParOf" srcId="{F0E64183-4473-4939-9A52-67B33A764731}" destId="{2321C8FF-0089-4964-AC4E-49C9EEDC795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E9815-85DE-4051-BD0E-9BB479889B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5D06C40-3D3B-4A27-8458-14BAEA04A95D}">
      <dgm:prSet phldrT="[文本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zh-CN" altLang="en-US" sz="2800" dirty="0"/>
            <a:t>以中药材为主的天然产物和活性成分提取、活性分析、鉴定和产品开发</a:t>
          </a:r>
        </a:p>
      </dgm:t>
    </dgm:pt>
    <dgm:pt modelId="{1536F5A2-BD23-439A-8A33-7177A32CCA8B}" type="parTrans" cxnId="{F9830AB8-22E7-4332-9BBD-E1C8225746E0}">
      <dgm:prSet/>
      <dgm:spPr/>
      <dgm:t>
        <a:bodyPr/>
        <a:lstStyle/>
        <a:p>
          <a:endParaRPr lang="zh-CN" altLang="en-US" sz="3200"/>
        </a:p>
      </dgm:t>
    </dgm:pt>
    <dgm:pt modelId="{9307E402-A496-4E39-A11C-277FE1541F84}" type="sibTrans" cxnId="{F9830AB8-22E7-4332-9BBD-E1C8225746E0}">
      <dgm:prSet/>
      <dgm:spPr/>
      <dgm:t>
        <a:bodyPr/>
        <a:lstStyle/>
        <a:p>
          <a:endParaRPr lang="zh-CN" altLang="en-US" sz="3200"/>
        </a:p>
      </dgm:t>
    </dgm:pt>
    <dgm:pt modelId="{0CDD00AB-B3FE-40A2-8479-375004FDB4EC}">
      <dgm:prSet phldrT="[文本]" custT="1"/>
      <dgm:spPr/>
      <dgm:t>
        <a:bodyPr/>
        <a:lstStyle/>
        <a:p>
          <a:pPr algn="ctr"/>
          <a:r>
            <a:rPr lang="zh-CN" altLang="en-US" sz="3200" b="1" dirty="0"/>
            <a:t>发酵工程</a:t>
          </a:r>
        </a:p>
      </dgm:t>
    </dgm:pt>
    <dgm:pt modelId="{6E25ECBC-7BE7-4A6F-8589-18EB7AC32DF2}" type="parTrans" cxnId="{D693A3E0-2DA0-4095-AB53-6717D2F34398}">
      <dgm:prSet/>
      <dgm:spPr/>
      <dgm:t>
        <a:bodyPr/>
        <a:lstStyle/>
        <a:p>
          <a:endParaRPr lang="zh-CN" altLang="en-US" sz="3200"/>
        </a:p>
      </dgm:t>
    </dgm:pt>
    <dgm:pt modelId="{9286B018-2E81-40F9-9908-BEACDED33F8A}" type="sibTrans" cxnId="{D693A3E0-2DA0-4095-AB53-6717D2F34398}">
      <dgm:prSet/>
      <dgm:spPr/>
      <dgm:t>
        <a:bodyPr/>
        <a:lstStyle/>
        <a:p>
          <a:endParaRPr lang="zh-CN" altLang="en-US" sz="3200"/>
        </a:p>
      </dgm:t>
    </dgm:pt>
    <dgm:pt modelId="{E1EC57C4-6C82-465F-91E4-49CD76DA5DE3}">
      <dgm:prSet phldrT="[文本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zh-CN" altLang="en-US" sz="2800" dirty="0"/>
            <a:t>以微生物发酵为主的酿酒、微生物有机肥和各类活性成分的纯化、鉴定与应用</a:t>
          </a:r>
        </a:p>
      </dgm:t>
    </dgm:pt>
    <dgm:pt modelId="{C8A9E525-D032-442D-9F14-64DAA6D70483}" type="parTrans" cxnId="{D067D83E-EFD6-44CE-9BB0-81FA7E3315BB}">
      <dgm:prSet/>
      <dgm:spPr/>
      <dgm:t>
        <a:bodyPr/>
        <a:lstStyle/>
        <a:p>
          <a:endParaRPr lang="zh-CN" altLang="en-US" sz="3200"/>
        </a:p>
      </dgm:t>
    </dgm:pt>
    <dgm:pt modelId="{42FF49AF-9473-4B7D-9F32-36A222387BA8}" type="sibTrans" cxnId="{D067D83E-EFD6-44CE-9BB0-81FA7E3315BB}">
      <dgm:prSet/>
      <dgm:spPr/>
      <dgm:t>
        <a:bodyPr/>
        <a:lstStyle/>
        <a:p>
          <a:endParaRPr lang="zh-CN" altLang="en-US" sz="3200"/>
        </a:p>
      </dgm:t>
    </dgm:pt>
    <dgm:pt modelId="{21AB10AF-33DB-45EF-B73C-79AC5AB11D93}">
      <dgm:prSet phldrT="[文本]" custT="1"/>
      <dgm:spPr/>
      <dgm:t>
        <a:bodyPr/>
        <a:lstStyle/>
        <a:p>
          <a:pPr algn="ctr"/>
          <a:r>
            <a:rPr lang="zh-CN" altLang="en-US" sz="3200" b="1" dirty="0"/>
            <a:t>生物制药</a:t>
          </a:r>
        </a:p>
      </dgm:t>
    </dgm:pt>
    <dgm:pt modelId="{99D606E7-EA0B-4A20-9651-DF418B5604C0}" type="sibTrans" cxnId="{5E86B8D9-71F7-4B6E-A8E8-8232A5C4A060}">
      <dgm:prSet/>
      <dgm:spPr/>
      <dgm:t>
        <a:bodyPr/>
        <a:lstStyle/>
        <a:p>
          <a:endParaRPr lang="zh-CN" altLang="en-US" sz="3200"/>
        </a:p>
      </dgm:t>
    </dgm:pt>
    <dgm:pt modelId="{97B6AD97-4439-46B3-A8F0-5083BE86BFBE}" type="parTrans" cxnId="{5E86B8D9-71F7-4B6E-A8E8-8232A5C4A060}">
      <dgm:prSet/>
      <dgm:spPr/>
      <dgm:t>
        <a:bodyPr/>
        <a:lstStyle/>
        <a:p>
          <a:endParaRPr lang="zh-CN" altLang="en-US" sz="3200"/>
        </a:p>
      </dgm:t>
    </dgm:pt>
    <dgm:pt modelId="{EF36747D-7874-4611-A729-709A4ADC8DE6}" type="pres">
      <dgm:prSet presAssocID="{BE9E9815-85DE-4051-BD0E-9BB479889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757257F-9B10-43D4-878C-FF443FA5248A}" type="pres">
      <dgm:prSet presAssocID="{21AB10AF-33DB-45EF-B73C-79AC5AB11D93}" presName="parentText" presStyleLbl="node1" presStyleIdx="0" presStyleCnt="2" custScaleX="37269" custScaleY="62492" custLinFactNeighborX="-147" custLinFactNeighborY="-349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8137D0-06CD-4FCF-9946-C66BC2F1C725}" type="pres">
      <dgm:prSet presAssocID="{21AB10AF-33DB-45EF-B73C-79AC5AB11D93}" presName="childText" presStyleLbl="revTx" presStyleIdx="0" presStyleCnt="2" custLinFactNeighborX="-147" custLinFactNeighborY="-99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EED8D8-2A74-4C93-BB72-7C4574C710E7}" type="pres">
      <dgm:prSet presAssocID="{0CDD00AB-B3FE-40A2-8479-375004FDB4EC}" presName="parentText" presStyleLbl="node1" presStyleIdx="1" presStyleCnt="2" custScaleX="37595" custScaleY="55951" custLinFactNeighborX="-339" custLinFactNeighborY="750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B13B99-E63E-457C-943D-4FDC3B6A5DB4}" type="pres">
      <dgm:prSet presAssocID="{0CDD00AB-B3FE-40A2-8479-375004FDB4EC}" presName="childText" presStyleLbl="revTx" presStyleIdx="1" presStyleCnt="2" custLinFactNeighborX="-147" custLinFactNeighborY="348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BF0656-70A1-4876-BD3A-A5AC2B909F19}" type="presOf" srcId="{BE9E9815-85DE-4051-BD0E-9BB479889BF7}" destId="{EF36747D-7874-4611-A729-709A4ADC8DE6}" srcOrd="0" destOrd="0" presId="urn:microsoft.com/office/officeart/2005/8/layout/vList2"/>
    <dgm:cxn modelId="{5E86B8D9-71F7-4B6E-A8E8-8232A5C4A060}" srcId="{BE9E9815-85DE-4051-BD0E-9BB479889BF7}" destId="{21AB10AF-33DB-45EF-B73C-79AC5AB11D93}" srcOrd="0" destOrd="0" parTransId="{97B6AD97-4439-46B3-A8F0-5083BE86BFBE}" sibTransId="{99D606E7-EA0B-4A20-9651-DF418B5604C0}"/>
    <dgm:cxn modelId="{D067D83E-EFD6-44CE-9BB0-81FA7E3315BB}" srcId="{0CDD00AB-B3FE-40A2-8479-375004FDB4EC}" destId="{E1EC57C4-6C82-465F-91E4-49CD76DA5DE3}" srcOrd="0" destOrd="0" parTransId="{C8A9E525-D032-442D-9F14-64DAA6D70483}" sibTransId="{42FF49AF-9473-4B7D-9F32-36A222387BA8}"/>
    <dgm:cxn modelId="{F9830AB8-22E7-4332-9BBD-E1C8225746E0}" srcId="{21AB10AF-33DB-45EF-B73C-79AC5AB11D93}" destId="{65D06C40-3D3B-4A27-8458-14BAEA04A95D}" srcOrd="0" destOrd="0" parTransId="{1536F5A2-BD23-439A-8A33-7177A32CCA8B}" sibTransId="{9307E402-A496-4E39-A11C-277FE1541F84}"/>
    <dgm:cxn modelId="{BE943658-8284-4DB0-829C-E81EFE85CCBC}" type="presOf" srcId="{21AB10AF-33DB-45EF-B73C-79AC5AB11D93}" destId="{F757257F-9B10-43D4-878C-FF443FA5248A}" srcOrd="0" destOrd="0" presId="urn:microsoft.com/office/officeart/2005/8/layout/vList2"/>
    <dgm:cxn modelId="{A85EE5EF-A940-4C56-8D99-640654EDAB0B}" type="presOf" srcId="{E1EC57C4-6C82-465F-91E4-49CD76DA5DE3}" destId="{4CB13B99-E63E-457C-943D-4FDC3B6A5DB4}" srcOrd="0" destOrd="0" presId="urn:microsoft.com/office/officeart/2005/8/layout/vList2"/>
    <dgm:cxn modelId="{BFC62ABF-6767-489A-BBFE-C89E9A079296}" type="presOf" srcId="{65D06C40-3D3B-4A27-8458-14BAEA04A95D}" destId="{D78137D0-06CD-4FCF-9946-C66BC2F1C725}" srcOrd="0" destOrd="0" presId="urn:microsoft.com/office/officeart/2005/8/layout/vList2"/>
    <dgm:cxn modelId="{FA3A66B0-E3DF-4485-9E24-B23EF08BF933}" type="presOf" srcId="{0CDD00AB-B3FE-40A2-8479-375004FDB4EC}" destId="{00EED8D8-2A74-4C93-BB72-7C4574C710E7}" srcOrd="0" destOrd="0" presId="urn:microsoft.com/office/officeart/2005/8/layout/vList2"/>
    <dgm:cxn modelId="{D693A3E0-2DA0-4095-AB53-6717D2F34398}" srcId="{BE9E9815-85DE-4051-BD0E-9BB479889BF7}" destId="{0CDD00AB-B3FE-40A2-8479-375004FDB4EC}" srcOrd="1" destOrd="0" parTransId="{6E25ECBC-7BE7-4A6F-8589-18EB7AC32DF2}" sibTransId="{9286B018-2E81-40F9-9908-BEACDED33F8A}"/>
    <dgm:cxn modelId="{4210AFB1-3412-43F2-A299-9835C4FA14FA}" type="presParOf" srcId="{EF36747D-7874-4611-A729-709A4ADC8DE6}" destId="{F757257F-9B10-43D4-878C-FF443FA5248A}" srcOrd="0" destOrd="0" presId="urn:microsoft.com/office/officeart/2005/8/layout/vList2"/>
    <dgm:cxn modelId="{CA759A09-2C80-4A7F-B34C-0D7E66859143}" type="presParOf" srcId="{EF36747D-7874-4611-A729-709A4ADC8DE6}" destId="{D78137D0-06CD-4FCF-9946-C66BC2F1C725}" srcOrd="1" destOrd="0" presId="urn:microsoft.com/office/officeart/2005/8/layout/vList2"/>
    <dgm:cxn modelId="{CECBBD6B-94B4-484E-B9B2-E979549A9EB4}" type="presParOf" srcId="{EF36747D-7874-4611-A729-709A4ADC8DE6}" destId="{00EED8D8-2A74-4C93-BB72-7C4574C710E7}" srcOrd="2" destOrd="0" presId="urn:microsoft.com/office/officeart/2005/8/layout/vList2"/>
    <dgm:cxn modelId="{2219D09B-4E19-4E27-BB87-F70F0DC8E19C}" type="presParOf" srcId="{EF36747D-7874-4611-A729-709A4ADC8DE6}" destId="{4CB13B99-E63E-457C-943D-4FDC3B6A5D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0F2F5-3BC3-446D-8D1D-E4780573FEAA}">
      <dsp:nvSpPr>
        <dsp:cNvPr id="0" name=""/>
        <dsp:cNvSpPr/>
      </dsp:nvSpPr>
      <dsp:spPr>
        <a:xfrm>
          <a:off x="2874452" y="1748562"/>
          <a:ext cx="1810729" cy="1777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>
              <a:latin typeface="黑体" panose="02010609060101010101" pitchFamily="49" charset="-122"/>
              <a:ea typeface="黑体" panose="02010609060101010101" pitchFamily="49" charset="-122"/>
            </a:rPr>
            <a:t>专业特色</a:t>
          </a:r>
        </a:p>
      </dsp:txBody>
      <dsp:txXfrm>
        <a:off x="3139627" y="2008837"/>
        <a:ext cx="1280379" cy="1256720"/>
      </dsp:txXfrm>
    </dsp:sp>
    <dsp:sp modelId="{6F7608BF-EAF3-47BF-8A05-B262F4444B27}">
      <dsp:nvSpPr>
        <dsp:cNvPr id="0" name=""/>
        <dsp:cNvSpPr/>
      </dsp:nvSpPr>
      <dsp:spPr>
        <a:xfrm rot="5400000">
          <a:off x="3684635" y="1338731"/>
          <a:ext cx="190364" cy="471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3713190" y="1404429"/>
        <a:ext cx="133255" cy="282755"/>
      </dsp:txXfrm>
    </dsp:sp>
    <dsp:sp modelId="{73B89ECF-2E41-4EAA-8527-21E261A2C03F}">
      <dsp:nvSpPr>
        <dsp:cNvPr id="0" name=""/>
        <dsp:cNvSpPr/>
      </dsp:nvSpPr>
      <dsp:spPr>
        <a:xfrm>
          <a:off x="3086789" y="3328"/>
          <a:ext cx="1386056" cy="13860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rPr>
            <a:t>注重动手操作能力</a:t>
          </a:r>
        </a:p>
      </dsp:txBody>
      <dsp:txXfrm>
        <a:off x="3289772" y="206311"/>
        <a:ext cx="980090" cy="980090"/>
      </dsp:txXfrm>
    </dsp:sp>
    <dsp:sp modelId="{B055B4DE-0603-4EFE-982B-0019BBCF5F2C}">
      <dsp:nvSpPr>
        <dsp:cNvPr id="0" name=""/>
        <dsp:cNvSpPr/>
      </dsp:nvSpPr>
      <dsp:spPr>
        <a:xfrm rot="8888648">
          <a:off x="4613937" y="1866942"/>
          <a:ext cx="183761" cy="471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664913" y="1946646"/>
        <a:ext cx="128633" cy="282755"/>
      </dsp:txXfrm>
    </dsp:sp>
    <dsp:sp modelId="{3DA096C0-1E76-492C-A1ED-26302CCF2E86}">
      <dsp:nvSpPr>
        <dsp:cNvPr id="0" name=""/>
        <dsp:cNvSpPr/>
      </dsp:nvSpPr>
      <dsp:spPr>
        <a:xfrm>
          <a:off x="4767607" y="973749"/>
          <a:ext cx="1386056" cy="13860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rPr>
            <a:t>社会认可度</a:t>
          </a:r>
        </a:p>
      </dsp:txBody>
      <dsp:txXfrm>
        <a:off x="4970590" y="1176732"/>
        <a:ext cx="980090" cy="980090"/>
      </dsp:txXfrm>
    </dsp:sp>
    <dsp:sp modelId="{0116C24A-C9B1-4BFC-8773-257F4D9AC17F}">
      <dsp:nvSpPr>
        <dsp:cNvPr id="0" name=""/>
        <dsp:cNvSpPr/>
      </dsp:nvSpPr>
      <dsp:spPr>
        <a:xfrm rot="13311855">
          <a:off x="4613937" y="2936194"/>
          <a:ext cx="183761" cy="471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662029" y="3048841"/>
        <a:ext cx="128633" cy="282755"/>
      </dsp:txXfrm>
    </dsp:sp>
    <dsp:sp modelId="{3D4515BA-8F1D-4212-A887-A1760B4956C6}">
      <dsp:nvSpPr>
        <dsp:cNvPr id="0" name=""/>
        <dsp:cNvSpPr/>
      </dsp:nvSpPr>
      <dsp:spPr>
        <a:xfrm>
          <a:off x="4767607" y="2914590"/>
          <a:ext cx="1386056" cy="13860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rPr>
            <a:t>社会需求大</a:t>
          </a:r>
        </a:p>
      </dsp:txBody>
      <dsp:txXfrm>
        <a:off x="4970590" y="3117573"/>
        <a:ext cx="980090" cy="980090"/>
      </dsp:txXfrm>
    </dsp:sp>
    <dsp:sp modelId="{4CE83481-6D7C-468F-B950-FF0BEDA00F9D}">
      <dsp:nvSpPr>
        <dsp:cNvPr id="0" name=""/>
        <dsp:cNvSpPr/>
      </dsp:nvSpPr>
      <dsp:spPr>
        <a:xfrm rot="16200000">
          <a:off x="3684635" y="3464404"/>
          <a:ext cx="190364" cy="471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3713190" y="3587211"/>
        <a:ext cx="133255" cy="282755"/>
      </dsp:txXfrm>
    </dsp:sp>
    <dsp:sp modelId="{78BC2CDE-2CA6-4533-B76B-B08030C21D31}">
      <dsp:nvSpPr>
        <dsp:cNvPr id="0" name=""/>
        <dsp:cNvSpPr/>
      </dsp:nvSpPr>
      <dsp:spPr>
        <a:xfrm>
          <a:off x="3086789" y="3885011"/>
          <a:ext cx="1386056" cy="13860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rPr>
            <a:t>适应面广</a:t>
          </a:r>
        </a:p>
      </dsp:txBody>
      <dsp:txXfrm>
        <a:off x="3289772" y="4087994"/>
        <a:ext cx="980090" cy="980090"/>
      </dsp:txXfrm>
    </dsp:sp>
    <dsp:sp modelId="{5E04F87F-C6C2-4BA6-8E70-DEBFF2EE2CC8}">
      <dsp:nvSpPr>
        <dsp:cNvPr id="0" name=""/>
        <dsp:cNvSpPr/>
      </dsp:nvSpPr>
      <dsp:spPr>
        <a:xfrm rot="19309075">
          <a:off x="2761936" y="2936194"/>
          <a:ext cx="183761" cy="471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2767833" y="3047485"/>
        <a:ext cx="128633" cy="282755"/>
      </dsp:txXfrm>
    </dsp:sp>
    <dsp:sp modelId="{CC755F05-575A-43C8-A265-FA40328E4E4F}">
      <dsp:nvSpPr>
        <dsp:cNvPr id="0" name=""/>
        <dsp:cNvSpPr/>
      </dsp:nvSpPr>
      <dsp:spPr>
        <a:xfrm>
          <a:off x="1405971" y="2914590"/>
          <a:ext cx="1386056" cy="13860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rPr>
            <a:t>发展迅速</a:t>
          </a:r>
        </a:p>
      </dsp:txBody>
      <dsp:txXfrm>
        <a:off x="1608954" y="3117573"/>
        <a:ext cx="980090" cy="980090"/>
      </dsp:txXfrm>
    </dsp:sp>
    <dsp:sp modelId="{64055E99-744F-44A5-8E98-188A873BD036}">
      <dsp:nvSpPr>
        <dsp:cNvPr id="0" name=""/>
        <dsp:cNvSpPr/>
      </dsp:nvSpPr>
      <dsp:spPr>
        <a:xfrm rot="2356771">
          <a:off x="2761936" y="1866942"/>
          <a:ext cx="183761" cy="471259"/>
        </a:xfrm>
        <a:prstGeom prst="rightArrow">
          <a:avLst>
            <a:gd name="adj1" fmla="val 60000"/>
            <a:gd name="adj2" fmla="val 50000"/>
          </a:avLst>
        </a:prstGeom>
        <a:solidFill>
          <a:srgbClr val="FFBD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2768164" y="1943743"/>
        <a:ext cx="128633" cy="282755"/>
      </dsp:txXfrm>
    </dsp:sp>
    <dsp:sp modelId="{2321C8FF-0089-4964-AC4E-49C9EEDC795B}">
      <dsp:nvSpPr>
        <dsp:cNvPr id="0" name=""/>
        <dsp:cNvSpPr/>
      </dsp:nvSpPr>
      <dsp:spPr>
        <a:xfrm>
          <a:off x="1405971" y="973749"/>
          <a:ext cx="1386056" cy="1386056"/>
        </a:xfrm>
        <a:prstGeom prst="ellipse">
          <a:avLst/>
        </a:prstGeom>
        <a:solidFill>
          <a:srgbClr val="FFB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rPr>
            <a:t>与生活密切相关</a:t>
          </a:r>
        </a:p>
      </dsp:txBody>
      <dsp:txXfrm>
        <a:off x="1608954" y="1176732"/>
        <a:ext cx="980090" cy="98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7257F-9B10-43D4-878C-FF443FA5248A}">
      <dsp:nvSpPr>
        <dsp:cNvPr id="0" name=""/>
        <dsp:cNvSpPr/>
      </dsp:nvSpPr>
      <dsp:spPr>
        <a:xfrm>
          <a:off x="2616338" y="125136"/>
          <a:ext cx="3123414" cy="748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/>
            <a:t>生物制药</a:t>
          </a:r>
        </a:p>
      </dsp:txBody>
      <dsp:txXfrm>
        <a:off x="2652887" y="161685"/>
        <a:ext cx="3050316" cy="675606"/>
      </dsp:txXfrm>
    </dsp:sp>
    <dsp:sp modelId="{D78137D0-06CD-4FCF-9946-C66BC2F1C725}">
      <dsp:nvSpPr>
        <dsp:cNvPr id="0" name=""/>
        <dsp:cNvSpPr/>
      </dsp:nvSpPr>
      <dsp:spPr>
        <a:xfrm>
          <a:off x="0" y="1125176"/>
          <a:ext cx="838073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08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zh-CN" altLang="en-US" sz="2800" kern="1200" dirty="0"/>
            <a:t>以中药材为主的天然产物和活性成分提取、活性分析、鉴定和产品开发</a:t>
          </a:r>
        </a:p>
      </dsp:txBody>
      <dsp:txXfrm>
        <a:off x="0" y="1125176"/>
        <a:ext cx="8380730" cy="1059840"/>
      </dsp:txXfrm>
    </dsp:sp>
    <dsp:sp modelId="{00EED8D8-2A74-4C93-BB72-7C4574C710E7}">
      <dsp:nvSpPr>
        <dsp:cNvPr id="0" name=""/>
        <dsp:cNvSpPr/>
      </dsp:nvSpPr>
      <dsp:spPr>
        <a:xfrm>
          <a:off x="2586586" y="2383805"/>
          <a:ext cx="3150735" cy="670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/>
            <a:t>发酵工程</a:t>
          </a:r>
        </a:p>
      </dsp:txBody>
      <dsp:txXfrm>
        <a:off x="2619309" y="2416528"/>
        <a:ext cx="3085289" cy="604891"/>
      </dsp:txXfrm>
    </dsp:sp>
    <dsp:sp modelId="{4CB13B99-E63E-457C-943D-4FDC3B6A5DB4}">
      <dsp:nvSpPr>
        <dsp:cNvPr id="0" name=""/>
        <dsp:cNvSpPr/>
      </dsp:nvSpPr>
      <dsp:spPr>
        <a:xfrm>
          <a:off x="0" y="3392070"/>
          <a:ext cx="838073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08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zh-CN" altLang="en-US" sz="2800" kern="1200" dirty="0"/>
            <a:t>以微生物发酵为主的酿酒、微生物有机肥和各类活性成分的纯化、鉴定与应用</a:t>
          </a:r>
        </a:p>
      </dsp:txBody>
      <dsp:txXfrm>
        <a:off x="0" y="3392070"/>
        <a:ext cx="838073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3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xmlns="" id="{56EC784A-AE98-463B-A89E-948649A99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754063"/>
            <a:ext cx="4391025" cy="32940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xmlns="" id="{EF3EFA85-35C2-4D9E-B069-BA8B2B71A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xmlns="" id="{EDE28275-FBC2-442F-A2A5-64BB67D90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8C363DB-B1EC-4CAA-A53C-59EF573974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42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860CBD-7B22-4939-A7CD-4A1B3B495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54EA4AC-7C5A-4E36-A15C-F6294D3A7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20A2AE-6401-4FCF-9F49-278A7BDDE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A93458DA-B348-44DD-B996-CCD97EF4FB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686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A414EA5-9F80-41BF-B3D0-FAF1D8E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40B20AE-E913-4DB2-879E-B4B208EA7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C2F0430-E891-4942-94BF-0E5076A48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8AB68-79C4-4DC0-8474-2A15986B7C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836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888FBF-8F40-4A47-9B32-73387259E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6CB3B0-33BF-4762-8CAF-17B6E951D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B787FC-ED08-4B07-B166-A300116A7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2D5CF-4AE0-42D0-823C-C9CC5BF8A1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026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5ACA8D-BDDF-4D7D-A89E-5318F128B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B65F9D-78A1-411A-A30D-F09BF6F5A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8C524C-58EB-484D-94B1-7F98E4497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A434A-E481-4D5E-B0F8-7CB1A08C10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835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1787177-9B5F-4294-BCFD-84379A5CB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D989EC5-0E2F-4D05-A782-65880BBB0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2282765-C08C-41E9-97BC-17B88C0DE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213F0-0494-4BD2-885B-DF3EE41896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5648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62A3734-7772-45A9-9EBA-A71D2FA37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F047502-FE5A-483B-AA5A-50F12F26C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8362B8-116A-4A6B-BA5D-26E9D2F5D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37F78-6A1F-4A10-A625-B6A1FF324F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794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E72DA0B-9DB6-42EF-81CF-026C33BC0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33DBC3C-6248-40AF-9C97-8B3330490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F77A636-3CCD-459E-B527-7CDDEE3FE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1AA2F-5528-4868-9221-6D7E517B46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62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23121C-1108-4B61-8E72-F8C34F0C6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0463EE-E148-4099-9A6D-62FD4162D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555123-FF25-43D6-A603-1BBED54CC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83F10-FAEC-49E1-ABF4-9C463538FBA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516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F05761-ADC7-4C53-AC9C-C1D15B0B5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0FF812-AB8C-43C1-AB1E-91525DDCE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5DB8B8-50E4-41BE-9497-C82980135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5BFC2-8D04-477F-A339-45459ACC0F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984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D2139FC-B36B-4FA8-A39D-A1017B925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31845E0-767C-44FA-A647-DDD46BBFE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13F1696-A53D-4830-A28D-B3040C120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8007-9193-4D20-9A29-3862D01774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4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16E7517-7229-45CE-A618-F86ECA83C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14382D-68E8-41BA-9635-D7516204B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5B42537-B5C5-4FA5-99A8-99A860FAD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0A67F-241F-45F6-AF4B-9D86321591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516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77A2B02-75F9-407B-92F0-D9A7726CC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FDB6D23-166E-45C1-B19B-164CFD2F3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9CE44C6-9093-4761-8792-3BF90469B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B2F0-A2F8-4FE1-A149-36E9859ED7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22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CA9ACC7-DDD1-419F-890B-07D14056D7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58AF7F0-077F-4D2F-A83F-3D7ECF58DB0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481F4854-7022-4444-8D76-093503C624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163FF5E-647A-40C1-819D-06B4B4B0EE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59E77FFA-2CF3-43A8-A176-C6BF096C31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BCFAD7-91AF-4422-A32B-23F2BF7488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9772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anose="05020102010507070707" pitchFamily="18" charset="2"/>
        <a:buChar char="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anose="05020102010507070707" pitchFamily="18" charset="2"/>
        <a:buChar char="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anose="05020102010507070707" pitchFamily="18" charset="2"/>
        <a:buChar char="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1905" y="1025843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光标题宋_CNKI" panose="02000500000000000000" pitchFamily="2" charset="-122"/>
                <a:ea typeface="华光标题宋_CNKI" panose="02000500000000000000" pitchFamily="2" charset="-122"/>
                <a:cs typeface="思源宋体 CN" panose="02020300000000000000" charset="-122"/>
              </a:rPr>
              <a:t>生 物 工 程 </a:t>
            </a:r>
            <a:br>
              <a:rPr lang="zh-CN" altLang="en-US" b="1" dirty="0">
                <a:solidFill>
                  <a:schemeClr val="bg1"/>
                </a:solidFill>
                <a:latin typeface="华光标题宋_CNKI" panose="02000500000000000000" pitchFamily="2" charset="-122"/>
                <a:ea typeface="华光标题宋_CNKI" panose="02000500000000000000" pitchFamily="2" charset="-122"/>
                <a:cs typeface="思源宋体 CN" panose="02020300000000000000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华光标题宋_CNKI" panose="02000500000000000000" pitchFamily="2" charset="-122"/>
                <a:ea typeface="华光标题宋_CNKI" panose="02000500000000000000" pitchFamily="2" charset="-122"/>
                <a:cs typeface="思源宋体 CN" panose="02020300000000000000" charset="-122"/>
              </a:rPr>
              <a:t>专 业 介 绍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5400" y="4267835"/>
            <a:ext cx="9144000" cy="547370"/>
          </a:xfrm>
        </p:spPr>
        <p:txBody>
          <a:bodyPr/>
          <a:lstStyle/>
          <a:p>
            <a:r>
              <a:rPr lang="zh-CN" altLang="en-US" sz="1800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湖南·长沙   20</a:t>
            </a:r>
            <a:r>
              <a:rPr lang="en-US" altLang="zh-CN" sz="1800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20</a:t>
            </a:r>
            <a:r>
              <a:rPr lang="zh-CN" altLang="en-US" sz="1800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7</a:t>
            </a:r>
            <a:r>
              <a:rPr lang="zh-CN" altLang="en-US" sz="1800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13</a:t>
            </a:r>
            <a:r>
              <a:rPr lang="zh-CN" altLang="en-US" sz="1800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</a:rPr>
              <a:t>日</a:t>
            </a:r>
          </a:p>
        </p:txBody>
      </p:sp>
      <p:sp>
        <p:nvSpPr>
          <p:cNvPr id="8" name="副标题 2"/>
          <p:cNvSpPr>
            <a:spLocks noGrp="1"/>
          </p:cNvSpPr>
          <p:nvPr/>
        </p:nvSpPr>
        <p:spPr>
          <a:xfrm>
            <a:off x="-8890" y="3625215"/>
            <a:ext cx="9144000" cy="54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solidFill>
                <a:schemeClr val="bg1"/>
              </a:solidFill>
              <a:latin typeface="思源宋体 CN" panose="02020300000000000000" charset="-122"/>
              <a:ea typeface="思源宋体 CN" panose="020203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29615" y="4150995"/>
            <a:ext cx="768159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logo-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70" y="5034915"/>
            <a:ext cx="1311910" cy="13258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2837873" y="23944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四、人才培养条件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4E1561A9-C8A4-4345-B02A-356BE002F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75748"/>
            <a:ext cx="3851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、实验教学平台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A103ADE2-B3D3-4D98-8E9A-A4A01CBA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557463"/>
            <a:ext cx="7956550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800" b="1" dirty="0">
                <a:solidFill>
                  <a:schemeClr val="accent5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chemeClr val="accent5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国家级植物学实验教学示范中心 、湖南省农业生物工程研究所</a:t>
            </a:r>
            <a:r>
              <a:rPr lang="zh-CN" altLang="en-US" sz="2800" b="1" dirty="0" smtClean="0">
                <a:solidFill>
                  <a:schemeClr val="accent5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800" b="1" dirty="0">
                <a:solidFill>
                  <a:schemeClr val="accent5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道地药用植物规范化栽培与综合利用湖南省工程</a:t>
            </a:r>
            <a:r>
              <a:rPr lang="zh-CN" altLang="en-US" sz="2800" b="1" dirty="0">
                <a:solidFill>
                  <a:schemeClr val="accent5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实验室、湖南省</a:t>
            </a:r>
            <a:r>
              <a:rPr lang="zh-CN" altLang="en-US" sz="2800" b="1" dirty="0">
                <a:solidFill>
                  <a:schemeClr val="accent5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猪场废弃物无害化处理与资源化利用工程技术研究中心、湖南农业大学微生物工程技术研究中心、作物基因工程湖南省重点实验室等。</a:t>
            </a:r>
          </a:p>
        </p:txBody>
      </p:sp>
    </p:spTree>
    <p:extLst>
      <p:ext uri="{BB962C8B-B14F-4D97-AF65-F5344CB8AC3E}">
        <p14:creationId xmlns:p14="http://schemas.microsoft.com/office/powerpoint/2010/main" val="26658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2837873" y="23944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四、人才培养条件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C15DF372-6375-4D48-95C7-0C289B7E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19250"/>
            <a:ext cx="3563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、生产实习基地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2D99B1E9-6BA1-4458-AD09-4BB06D26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92375"/>
            <a:ext cx="8424862" cy="324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accent5">
                    <a:lumMod val="10000"/>
                  </a:schemeClr>
                </a:solidFill>
                <a:ea typeface="楷体_GB2312" pitchFamily="49" charset="-122"/>
              </a:rPr>
              <a:t>       湖南农业大学生物工程实训中心、湖南鸿鹰生物科技有限公司“校企合作”人才培养基地、湖南大邦生物制药有限公司实习基地、湖南利尔康生物股份有限公司实习基地、湖南丹维生物科技有限公司、华南农大生物制品有限公司、东莞东阳光研究院等。</a:t>
            </a:r>
          </a:p>
        </p:txBody>
      </p:sp>
    </p:spTree>
    <p:extLst>
      <p:ext uri="{BB962C8B-B14F-4D97-AF65-F5344CB8AC3E}">
        <p14:creationId xmlns:p14="http://schemas.microsoft.com/office/powerpoint/2010/main" val="38785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内容占位符 3">
            <a:extLst>
              <a:ext uri="{FF2B5EF4-FFF2-40B4-BE49-F238E27FC236}">
                <a16:creationId xmlns:a16="http://schemas.microsoft.com/office/drawing/2014/main" xmlns="" id="{EB204833-EF00-4486-A6CF-FFF3E4CE0C3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2" r="33940" b="13503"/>
          <a:stretch>
            <a:fillRect/>
          </a:stretch>
        </p:blipFill>
        <p:spPr>
          <a:xfrm>
            <a:off x="2268538" y="2276475"/>
            <a:ext cx="1543050" cy="416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图片 5">
            <a:extLst>
              <a:ext uri="{FF2B5EF4-FFF2-40B4-BE49-F238E27FC236}">
                <a16:creationId xmlns:a16="http://schemas.microsoft.com/office/drawing/2014/main" xmlns="" id="{B48F61A8-635D-4204-8121-CFF755F2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40550"/>
          <a:stretch>
            <a:fillRect/>
          </a:stretch>
        </p:blipFill>
        <p:spPr bwMode="auto">
          <a:xfrm>
            <a:off x="1757363" y="188913"/>
            <a:ext cx="5629275" cy="186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图片 7">
            <a:extLst>
              <a:ext uri="{FF2B5EF4-FFF2-40B4-BE49-F238E27FC236}">
                <a16:creationId xmlns:a16="http://schemas.microsoft.com/office/drawing/2014/main" xmlns="" id="{4C57E5B6-1C19-440F-AD78-F006C1D5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799" r="13602"/>
          <a:stretch>
            <a:fillRect/>
          </a:stretch>
        </p:blipFill>
        <p:spPr bwMode="auto">
          <a:xfrm>
            <a:off x="4427538" y="2276475"/>
            <a:ext cx="2592387" cy="416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070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内容占位符 3">
            <a:extLst>
              <a:ext uri="{FF2B5EF4-FFF2-40B4-BE49-F238E27FC236}">
                <a16:creationId xmlns:a16="http://schemas.microsoft.com/office/drawing/2014/main" xmlns="" id="{FCF61E85-4F42-415F-BEFD-33690D809B3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11139"/>
          <a:stretch>
            <a:fillRect/>
          </a:stretch>
        </p:blipFill>
        <p:spPr>
          <a:xfrm>
            <a:off x="93663" y="404813"/>
            <a:ext cx="8961437" cy="535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文本框 4">
            <a:extLst>
              <a:ext uri="{FF2B5EF4-FFF2-40B4-BE49-F238E27FC236}">
                <a16:creationId xmlns:a16="http://schemas.microsoft.com/office/drawing/2014/main" xmlns="" id="{04C8E85F-7B12-455C-83B7-57CD91465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5991225"/>
            <a:ext cx="395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实训中心微生物发酵生产线</a:t>
            </a:r>
          </a:p>
        </p:txBody>
      </p:sp>
    </p:spTree>
    <p:extLst>
      <p:ext uri="{BB962C8B-B14F-4D97-AF65-F5344CB8AC3E}">
        <p14:creationId xmlns:p14="http://schemas.microsoft.com/office/powerpoint/2010/main" val="106017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内容占位符 3">
            <a:extLst>
              <a:ext uri="{FF2B5EF4-FFF2-40B4-BE49-F238E27FC236}">
                <a16:creationId xmlns:a16="http://schemas.microsoft.com/office/drawing/2014/main" xmlns="" id="{BABA6094-0541-4F96-BC89-753C7B55E9C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" y="908050"/>
            <a:ext cx="8996363" cy="436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文本框 5">
            <a:extLst>
              <a:ext uri="{FF2B5EF4-FFF2-40B4-BE49-F238E27FC236}">
                <a16:creationId xmlns:a16="http://schemas.microsoft.com/office/drawing/2014/main" xmlns="" id="{4F3B8E34-5D6B-4AAD-81B3-939C5527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18175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实训中心植物功能成分提取生产线</a:t>
            </a:r>
          </a:p>
        </p:txBody>
      </p:sp>
    </p:spTree>
    <p:extLst>
      <p:ext uri="{BB962C8B-B14F-4D97-AF65-F5344CB8AC3E}">
        <p14:creationId xmlns:p14="http://schemas.microsoft.com/office/powerpoint/2010/main" val="175374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IMG2197">
            <a:extLst>
              <a:ext uri="{FF2B5EF4-FFF2-40B4-BE49-F238E27FC236}">
                <a16:creationId xmlns:a16="http://schemas.microsoft.com/office/drawing/2014/main" xmlns="" id="{426FC4BE-74D6-4BCE-A187-644611866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211637" cy="28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CIMG2095">
            <a:extLst>
              <a:ext uri="{FF2B5EF4-FFF2-40B4-BE49-F238E27FC236}">
                <a16:creationId xmlns:a16="http://schemas.microsoft.com/office/drawing/2014/main" xmlns="" id="{961AD1E4-B8F5-4881-AD5F-2FD4AD7D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15888"/>
            <a:ext cx="4103688" cy="273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CIMG2092">
            <a:extLst>
              <a:ext uri="{FF2B5EF4-FFF2-40B4-BE49-F238E27FC236}">
                <a16:creationId xmlns:a16="http://schemas.microsoft.com/office/drawing/2014/main" xmlns="" id="{F4271FE6-FF49-4537-A44B-75FF207F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141663"/>
            <a:ext cx="4140200" cy="275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CIMG2094">
            <a:extLst>
              <a:ext uri="{FF2B5EF4-FFF2-40B4-BE49-F238E27FC236}">
                <a16:creationId xmlns:a16="http://schemas.microsoft.com/office/drawing/2014/main" xmlns="" id="{718AB765-9E0E-4DBA-804C-7F638E61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13100"/>
            <a:ext cx="4032250" cy="268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本框 1">
            <a:extLst>
              <a:ext uri="{FF2B5EF4-FFF2-40B4-BE49-F238E27FC236}">
                <a16:creationId xmlns:a16="http://schemas.microsoft.com/office/drawing/2014/main" xmlns="" id="{893E6085-C4D6-437F-8AF6-A1B7FFF9D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154738"/>
            <a:ext cx="467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教学楼微生物教学实验室</a:t>
            </a:r>
          </a:p>
        </p:txBody>
      </p:sp>
    </p:spTree>
    <p:extLst>
      <p:ext uri="{BB962C8B-B14F-4D97-AF65-F5344CB8AC3E}">
        <p14:creationId xmlns:p14="http://schemas.microsoft.com/office/powerpoint/2010/main" val="38609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51460"/>
            <a:ext cx="1485265" cy="15843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1905" y="2036763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  <a:cs typeface="思源宋体 CN" panose="02020300000000000000" charset="-122"/>
              </a:rPr>
              <a:t>生产实习是专业学习与训练的重要环节</a:t>
            </a:r>
          </a:p>
        </p:txBody>
      </p:sp>
    </p:spTree>
    <p:extLst>
      <p:ext uri="{BB962C8B-B14F-4D97-AF65-F5344CB8AC3E}">
        <p14:creationId xmlns:p14="http://schemas.microsoft.com/office/powerpoint/2010/main" val="377016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照片 120">
            <a:extLst>
              <a:ext uri="{FF2B5EF4-FFF2-40B4-BE49-F238E27FC236}">
                <a16:creationId xmlns:a16="http://schemas.microsoft.com/office/drawing/2014/main" xmlns="" id="{6A9D6642-78AC-426D-98A4-5620CAA1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089400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照片 151">
            <a:extLst>
              <a:ext uri="{FF2B5EF4-FFF2-40B4-BE49-F238E27FC236}">
                <a16:creationId xmlns:a16="http://schemas.microsoft.com/office/drawing/2014/main" xmlns="" id="{FFF20896-E719-4381-A927-383F5A2A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065588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照片 183">
            <a:extLst>
              <a:ext uri="{FF2B5EF4-FFF2-40B4-BE49-F238E27FC236}">
                <a16:creationId xmlns:a16="http://schemas.microsoft.com/office/drawing/2014/main" xmlns="" id="{B2F04230-6E7F-4563-8B31-CEF7F68A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016375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照片 085">
            <a:extLst>
              <a:ext uri="{FF2B5EF4-FFF2-40B4-BE49-F238E27FC236}">
                <a16:creationId xmlns:a16="http://schemas.microsoft.com/office/drawing/2014/main" xmlns="" id="{FDCFA25A-EDC8-49E9-BD93-85466436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3573463"/>
            <a:ext cx="4016375" cy="301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07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内容占位符 4">
            <a:extLst>
              <a:ext uri="{FF2B5EF4-FFF2-40B4-BE49-F238E27FC236}">
                <a16:creationId xmlns:a16="http://schemas.microsoft.com/office/drawing/2014/main" xmlns="" id="{21B5BDFE-8EFD-4038-ACEB-6094105D09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6"/>
          <a:stretch>
            <a:fillRect/>
          </a:stretch>
        </p:blipFill>
        <p:spPr>
          <a:xfrm>
            <a:off x="179388" y="188913"/>
            <a:ext cx="8640762" cy="553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9" name="文本框 1">
            <a:extLst>
              <a:ext uri="{FF2B5EF4-FFF2-40B4-BE49-F238E27FC236}">
                <a16:creationId xmlns:a16="http://schemas.microsoft.com/office/drawing/2014/main" xmlns="" id="{D6540F82-CA6B-4748-9222-3D33BEE5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6021388"/>
            <a:ext cx="791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2014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级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生工专业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学生参加湖南鸿鹰生物科技公司生产实习</a:t>
            </a:r>
          </a:p>
        </p:txBody>
      </p:sp>
    </p:spTree>
    <p:extLst>
      <p:ext uri="{BB962C8B-B14F-4D97-AF65-F5344CB8AC3E}">
        <p14:creationId xmlns:p14="http://schemas.microsoft.com/office/powerpoint/2010/main" val="134074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内容占位符 4">
            <a:extLst>
              <a:ext uri="{FF2B5EF4-FFF2-40B4-BE49-F238E27FC236}">
                <a16:creationId xmlns:a16="http://schemas.microsoft.com/office/drawing/2014/main" xmlns="" id="{82881DF0-A8B3-48F1-83FA-48480CDA3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0"/>
          <a:stretch>
            <a:fillRect/>
          </a:stretch>
        </p:blipFill>
        <p:spPr>
          <a:xfrm>
            <a:off x="341313" y="188913"/>
            <a:ext cx="8461375" cy="547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xmlns="" id="{F469AB27-C768-489A-8275-78CAC38F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6021388"/>
            <a:ext cx="791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2014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级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生工专业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学生参加湖南鸿鹰生物科技公司生产实习</a:t>
            </a:r>
          </a:p>
        </p:txBody>
      </p:sp>
    </p:spTree>
    <p:extLst>
      <p:ext uri="{BB962C8B-B14F-4D97-AF65-F5344CB8AC3E}">
        <p14:creationId xmlns:p14="http://schemas.microsoft.com/office/powerpoint/2010/main" val="7045346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51460"/>
            <a:ext cx="1485265" cy="15843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1905" y="2087563"/>
            <a:ext cx="9144000" cy="2387600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45000"/>
              </a:lnSpc>
              <a:spcAft>
                <a:spcPct val="0"/>
              </a:spcAft>
            </a:pPr>
            <a:r>
              <a:rPr lang="zh-CN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欢迎报考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</a:br>
            <a:r>
              <a:rPr lang="zh-CN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生物工程专业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内容占位符 4">
            <a:extLst>
              <a:ext uri="{FF2B5EF4-FFF2-40B4-BE49-F238E27FC236}">
                <a16:creationId xmlns:a16="http://schemas.microsoft.com/office/drawing/2014/main" xmlns="" id="{A39994FA-45DF-40EE-ABF8-EA9052C26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6" b="5872"/>
          <a:stretch>
            <a:fillRect/>
          </a:stretch>
        </p:blipFill>
        <p:spPr>
          <a:xfrm>
            <a:off x="482600" y="476250"/>
            <a:ext cx="8178800" cy="5256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文本框 5">
            <a:extLst>
              <a:ext uri="{FF2B5EF4-FFF2-40B4-BE49-F238E27FC236}">
                <a16:creationId xmlns:a16="http://schemas.microsoft.com/office/drawing/2014/main" xmlns="" id="{994F76BA-B975-45DF-B67A-2D2FE823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092825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2018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年带毕业生赴广州增城的基地参加生产实习</a:t>
            </a:r>
          </a:p>
        </p:txBody>
      </p:sp>
    </p:spTree>
    <p:extLst>
      <p:ext uri="{BB962C8B-B14F-4D97-AF65-F5344CB8AC3E}">
        <p14:creationId xmlns:p14="http://schemas.microsoft.com/office/powerpoint/2010/main" val="56729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内容占位符 4">
            <a:extLst>
              <a:ext uri="{FF2B5EF4-FFF2-40B4-BE49-F238E27FC236}">
                <a16:creationId xmlns:a16="http://schemas.microsoft.com/office/drawing/2014/main" xmlns="" id="{0F0E08AB-8527-46C4-8C30-3A6112870E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38" y="188913"/>
            <a:ext cx="7680325" cy="576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文本框 5">
            <a:extLst>
              <a:ext uri="{FF2B5EF4-FFF2-40B4-BE49-F238E27FC236}">
                <a16:creationId xmlns:a16="http://schemas.microsoft.com/office/drawing/2014/main" xmlns="" id="{4D1D4FD3-ECA1-455A-A2B4-F3FF43C5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92825"/>
            <a:ext cx="705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2015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级生工专业在我校生物工程实训中心开展实习</a:t>
            </a:r>
          </a:p>
        </p:txBody>
      </p:sp>
    </p:spTree>
    <p:extLst>
      <p:ext uri="{BB962C8B-B14F-4D97-AF65-F5344CB8AC3E}">
        <p14:creationId xmlns:p14="http://schemas.microsoft.com/office/powerpoint/2010/main" val="207924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5">
            <a:extLst>
              <a:ext uri="{FF2B5EF4-FFF2-40B4-BE49-F238E27FC236}">
                <a16:creationId xmlns:a16="http://schemas.microsoft.com/office/drawing/2014/main" xmlns="" id="{4D1D4FD3-ECA1-455A-A2B4-F3FF43C5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92825"/>
            <a:ext cx="705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2016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级生工专业在我校生物工程实训中心开展实习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7A5A315-A072-4EE1-B086-1D27F90CD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952987"/>
            <a:ext cx="8343900" cy="465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82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4">
            <a:extLst>
              <a:ext uri="{FF2B5EF4-FFF2-40B4-BE49-F238E27FC236}">
                <a16:creationId xmlns:a16="http://schemas.microsoft.com/office/drawing/2014/main" xmlns="" id="{7CE97E9F-D897-4162-BB42-A8A1BECE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88913"/>
            <a:ext cx="8315325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028700" marR="0" lvl="1" indent="-2857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4181F"/>
                </a:solidFill>
                <a:effectLst/>
                <a:uLnTx/>
                <a:uFillTx/>
                <a:latin typeface="Calibri" panose="020F0502020204030204" pitchFamily="34" charset="0"/>
                <a:ea typeface="楷体_GB2312" panose="02010609030101010101" pitchFamily="49" charset="-122"/>
                <a:cs typeface="+mn-cs"/>
              </a:rPr>
              <a:t>湖南农业大学生物工程实训中心</a:t>
            </a:r>
            <a:endParaRPr kumimoji="1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04181F"/>
              </a:solidFill>
              <a:effectLst/>
              <a:uLnTx/>
              <a:uFillTx/>
              <a:latin typeface="Calibri" panose="020F0502020204030204" pitchFamily="34" charset="0"/>
              <a:ea typeface="楷体_GB2312" panose="02010609030101010101" pitchFamily="49" charset="-122"/>
              <a:cs typeface="+mn-cs"/>
            </a:endParaRPr>
          </a:p>
          <a:p>
            <a:pPr marL="1028700" marR="0" lvl="1" indent="-2857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4181F"/>
                </a:solidFill>
                <a:effectLst/>
                <a:uLnTx/>
                <a:uFillTx/>
                <a:latin typeface="Calibri" panose="020F0502020204030204" pitchFamily="34" charset="0"/>
                <a:ea typeface="楷体_GB2312" panose="02010609030101010101" pitchFamily="49" charset="-122"/>
                <a:cs typeface="+mn-cs"/>
              </a:rPr>
              <a:t>湖南鸿鹰生物科技有限公司“校企合作”人才培养基地</a:t>
            </a:r>
            <a:endParaRPr kumimoji="1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04181F"/>
              </a:solidFill>
              <a:effectLst/>
              <a:uLnTx/>
              <a:uFillTx/>
              <a:latin typeface="Calibri" panose="020F0502020204030204" pitchFamily="34" charset="0"/>
              <a:ea typeface="楷体_GB2312" panose="02010609030101010101" pitchFamily="49" charset="-122"/>
              <a:cs typeface="+mn-cs"/>
            </a:endParaRPr>
          </a:p>
          <a:p>
            <a:pPr marL="1028700" marR="0" lvl="1" indent="-2857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4181F"/>
                </a:solidFill>
                <a:effectLst/>
                <a:uLnTx/>
                <a:uFillTx/>
                <a:latin typeface="Calibri" panose="020F0502020204030204" pitchFamily="34" charset="0"/>
                <a:ea typeface="楷体_GB2312" panose="02010609030101010101" pitchFamily="49" charset="-122"/>
                <a:cs typeface="+mn-cs"/>
              </a:rPr>
              <a:t>湖南大邦生物制药有限公司实习基地</a:t>
            </a:r>
            <a:endParaRPr kumimoji="1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04181F"/>
              </a:solidFill>
              <a:effectLst/>
              <a:uLnTx/>
              <a:uFillTx/>
              <a:latin typeface="Calibri" panose="020F0502020204030204" pitchFamily="34" charset="0"/>
              <a:ea typeface="楷体_GB2312" panose="02010609030101010101" pitchFamily="49" charset="-122"/>
              <a:cs typeface="+mn-cs"/>
            </a:endParaRPr>
          </a:p>
          <a:p>
            <a:pPr marL="1028700" marR="0" lvl="1" indent="-2857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4181F"/>
                </a:solidFill>
                <a:effectLst/>
                <a:uLnTx/>
                <a:uFillTx/>
                <a:latin typeface="Calibri" panose="020F0502020204030204" pitchFamily="34" charset="0"/>
                <a:ea typeface="楷体_GB2312" panose="02010609030101010101" pitchFamily="49" charset="-122"/>
                <a:cs typeface="+mn-cs"/>
              </a:rPr>
              <a:t>湖南利尔康生物股份有限公司实习基地</a:t>
            </a:r>
            <a:endParaRPr kumimoji="1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04181F"/>
              </a:solidFill>
              <a:effectLst/>
              <a:uLnTx/>
              <a:uFillTx/>
              <a:latin typeface="Calibri" panose="020F0502020204030204" pitchFamily="34" charset="0"/>
              <a:ea typeface="楷体_GB2312" panose="02010609030101010101" pitchFamily="49" charset="-122"/>
              <a:cs typeface="+mn-cs"/>
            </a:endParaRPr>
          </a:p>
          <a:p>
            <a:pPr marL="1028700" marR="0" lvl="1" indent="-2857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4181F"/>
                </a:solidFill>
                <a:effectLst/>
                <a:uLnTx/>
                <a:uFillTx/>
                <a:latin typeface="Calibri" panose="020F0502020204030204" pitchFamily="34" charset="0"/>
                <a:ea typeface="楷体_GB2312" panose="02010609030101010101" pitchFamily="49" charset="-122"/>
                <a:cs typeface="+mn-cs"/>
              </a:rPr>
              <a:t>湖南丹维生物科技有限公司实习基地</a:t>
            </a:r>
            <a:endParaRPr kumimoji="1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04181F"/>
              </a:solidFill>
              <a:effectLst/>
              <a:uLnTx/>
              <a:uFillTx/>
              <a:latin typeface="Calibri" panose="020F0502020204030204" pitchFamily="34" charset="0"/>
              <a:ea typeface="楷体_GB2312" panose="02010609030101010101" pitchFamily="49" charset="-122"/>
              <a:cs typeface="+mn-cs"/>
            </a:endParaRPr>
          </a:p>
          <a:p>
            <a:pPr marL="1028700" marR="0" lvl="1" indent="-2857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4181F"/>
                </a:solidFill>
                <a:effectLst/>
                <a:uLnTx/>
                <a:uFillTx/>
                <a:latin typeface="Calibri" panose="020F0502020204030204" pitchFamily="34" charset="0"/>
                <a:ea typeface="楷体_GB2312" panose="02010609030101010101" pitchFamily="49" charset="-122"/>
                <a:cs typeface="+mn-cs"/>
              </a:rPr>
              <a:t>华南农大生物制品有限公司实习基地</a:t>
            </a:r>
            <a:endParaRPr kumimoji="1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04181F"/>
              </a:solidFill>
              <a:effectLst/>
              <a:uLnTx/>
              <a:uFillTx/>
              <a:latin typeface="Calibri" panose="020F0502020204030204" pitchFamily="34" charset="0"/>
              <a:ea typeface="楷体_GB2312" panose="02010609030101010101" pitchFamily="49" charset="-122"/>
              <a:cs typeface="+mn-cs"/>
            </a:endParaRPr>
          </a:p>
          <a:p>
            <a:pPr marL="1028700" marR="0" lvl="1" indent="-2857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4181F"/>
                </a:solidFill>
                <a:effectLst/>
                <a:uLnTx/>
                <a:uFillTx/>
                <a:latin typeface="Calibri" panose="020F0502020204030204" pitchFamily="34" charset="0"/>
                <a:ea typeface="楷体_GB2312" panose="02010609030101010101" pitchFamily="49" charset="-122"/>
                <a:cs typeface="+mn-cs"/>
              </a:rPr>
              <a:t>东莞东阳光研究院实习基地</a:t>
            </a:r>
            <a:endParaRPr kumimoji="1" lang="en-US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82DE689B-79B5-4338-AEDB-C4C59006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8313"/>
            <a:ext cx="3638549" cy="58420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生产实习基地</a:t>
            </a:r>
          </a:p>
        </p:txBody>
      </p:sp>
    </p:spTree>
    <p:extLst>
      <p:ext uri="{BB962C8B-B14F-4D97-AF65-F5344CB8AC3E}">
        <p14:creationId xmlns:p14="http://schemas.microsoft.com/office/powerpoint/2010/main" val="158562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2837873" y="23944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五、强大的师资队伍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8599FDB2-8A8F-4649-9744-92BE5F84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4" y="1366225"/>
            <a:ext cx="8418512" cy="46529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生物工程系现有教师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人，其中教授有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人，副教授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17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人，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 90%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以上的教师具有博士学历，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40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岁以下教师占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40%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，外缘的教师比例为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72.41%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40%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的教师具有海外留学经历。</a:t>
            </a:r>
            <a:endParaRPr lang="en-US" altLang="zh-CN" sz="2400" b="1" dirty="0">
              <a:solidFill>
                <a:schemeClr val="accent4">
                  <a:lumMod val="10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“生物化学”和“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分子生物学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”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为湖南省省级精品课程。</a:t>
            </a:r>
          </a:p>
          <a:p>
            <a:pPr marL="342900" indent="-342900"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发酵工程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”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微生物学实验技术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”和“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生化与分子生物学实验技术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”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等课程为校级精品课程。</a:t>
            </a:r>
          </a:p>
          <a:p>
            <a:pPr marL="342900" indent="-342900" eaLnBrk="1" hangingPunct="1">
              <a:lnSpc>
                <a:spcPct val="1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生物化学与分子生物学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a typeface="楷体_GB2312" pitchFamily="49" charset="-122"/>
              </a:rPr>
              <a:t>”课程组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</a:rPr>
              <a:t>为湖南省优秀教学团队。</a:t>
            </a:r>
          </a:p>
        </p:txBody>
      </p:sp>
    </p:spTree>
    <p:extLst>
      <p:ext uri="{BB962C8B-B14F-4D97-AF65-F5344CB8AC3E}">
        <p14:creationId xmlns:p14="http://schemas.microsoft.com/office/powerpoint/2010/main" val="13592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内容占位符 4">
            <a:extLst>
              <a:ext uri="{FF2B5EF4-FFF2-40B4-BE49-F238E27FC236}">
                <a16:creationId xmlns:a16="http://schemas.microsoft.com/office/drawing/2014/main" xmlns="" id="{6F342D4D-7598-4EB0-8999-B4B8CE1116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4"/>
          <a:stretch>
            <a:fillRect/>
          </a:stretch>
        </p:blipFill>
        <p:spPr>
          <a:xfrm>
            <a:off x="323850" y="163513"/>
            <a:ext cx="8569325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文本框 5">
            <a:extLst>
              <a:ext uri="{FF2B5EF4-FFF2-40B4-BE49-F238E27FC236}">
                <a16:creationId xmlns:a16="http://schemas.microsoft.com/office/drawing/2014/main" xmlns="" id="{4D79226F-5C1F-425A-84D1-B75480CB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092825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月福州</a:t>
            </a:r>
          </a:p>
        </p:txBody>
      </p:sp>
    </p:spTree>
    <p:extLst>
      <p:ext uri="{BB962C8B-B14F-4D97-AF65-F5344CB8AC3E}">
        <p14:creationId xmlns:p14="http://schemas.microsoft.com/office/powerpoint/2010/main" val="278246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2812473" y="23944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六、多元化的职业选择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739C3A02-4991-4FBF-A420-329874B02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116138"/>
            <a:ext cx="3313113" cy="2808287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xmlns="" id="{A4E3679F-0549-4267-8CFF-B242B92C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268663"/>
            <a:ext cx="1295400" cy="122396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楷体_GB2312" panose="02010609030101010101" pitchFamily="49" charset="-122"/>
              </a:rPr>
              <a:t>出路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xmlns="" id="{1B399CFD-43DA-4225-A56A-AE013BC1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4132263"/>
            <a:ext cx="935038" cy="792162"/>
          </a:xfrm>
          <a:prstGeom prst="flowChartConnector">
            <a:avLst/>
          </a:prstGeom>
          <a:solidFill>
            <a:srgbClr val="FFBD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出国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xmlns="" id="{038E7E28-454E-4ADC-B2ED-10A71D96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474913"/>
            <a:ext cx="1008062" cy="792162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就业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xmlns="" id="{0DB0FD9F-ED95-4C5A-923F-95EDC7B40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060825"/>
            <a:ext cx="1008062" cy="792163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深造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xmlns="" id="{49FA1FAD-F212-4D85-8B2B-D1E48D95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381500"/>
            <a:ext cx="215741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ea typeface="楷体_GB2312" pitchFamily="49" charset="-122"/>
              </a:rPr>
              <a:t>继续深造，成为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ea typeface="楷体_GB2312" pitchFamily="49" charset="-122"/>
              </a:rPr>
              <a:t>生物学领域精英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094BA5F1-B08E-46D3-81D1-FC92C3C0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1343025"/>
            <a:ext cx="3095625" cy="1920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、生物技术企业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、公务员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、生物技术服务公司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、酒厂、生物制药厂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、教师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、自主创业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E55B5F07-D18B-46BF-9A28-DEE10D24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041900"/>
            <a:ext cx="2808288" cy="1311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、申请国外高校读研的奖学金。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solidFill>
                  <a:srgbClr val="DADADA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、在国外比国内就业相对容易。</a:t>
            </a:r>
          </a:p>
        </p:txBody>
      </p:sp>
    </p:spTree>
    <p:extLst>
      <p:ext uri="{BB962C8B-B14F-4D97-AF65-F5344CB8AC3E}">
        <p14:creationId xmlns:p14="http://schemas.microsoft.com/office/powerpoint/2010/main" val="17990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014D0FD-7DC9-4B42-8549-FA8048FCE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8313"/>
            <a:ext cx="5365750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届毕业生就业情况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39ADFD42-C3F1-4F76-AEED-09658433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65" y="1945517"/>
            <a:ext cx="7748692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人，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人出国留学，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人考取研究生，其中多人分别考取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复旦、华东师大、首都师大、中南大学、华南农大、暨南大学、西北农林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等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211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985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高校及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中科院生化所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等，仅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人留本校深造，另外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人就业，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人准备考研，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人待业。</a:t>
            </a:r>
          </a:p>
        </p:txBody>
      </p:sp>
    </p:spTree>
    <p:extLst>
      <p:ext uri="{BB962C8B-B14F-4D97-AF65-F5344CB8AC3E}">
        <p14:creationId xmlns:p14="http://schemas.microsoft.com/office/powerpoint/2010/main" val="37146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51460"/>
            <a:ext cx="1485265" cy="15843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1905" y="2278063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思源宋体 CN" panose="02020300000000000000" charset="-122"/>
                <a:ea typeface="思源宋体 CN" panose="02020300000000000000" charset="-122"/>
                <a:cs typeface="思源宋体 CN" panose="02020300000000000000" charset="-122"/>
              </a:rPr>
              <a:t>谢 谢</a:t>
            </a:r>
          </a:p>
        </p:txBody>
      </p:sp>
    </p:spTree>
    <p:extLst>
      <p:ext uri="{BB962C8B-B14F-4D97-AF65-F5344CB8AC3E}">
        <p14:creationId xmlns:p14="http://schemas.microsoft.com/office/powerpoint/2010/main" val="396726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3505200" y="16737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主要内容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2BBAA2B-4C4E-4E6D-AAD4-D56541F88A12}"/>
              </a:ext>
            </a:extLst>
          </p:cNvPr>
          <p:cNvSpPr txBox="1"/>
          <p:nvPr/>
        </p:nvSpPr>
        <p:spPr>
          <a:xfrm>
            <a:off x="2592131" y="1523738"/>
            <a:ext cx="3959738" cy="443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1.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专业成长历程</a:t>
            </a:r>
            <a:endParaRPr lang="en-US" altLang="zh-CN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2.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招生情况</a:t>
            </a:r>
            <a:endParaRPr lang="en-US" altLang="zh-CN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3.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专业建设</a:t>
            </a:r>
            <a:endParaRPr lang="en-US" altLang="zh-CN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4.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人才培养条件</a:t>
            </a:r>
            <a:endParaRPr lang="en-US" altLang="zh-CN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5.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强大的师资队伍</a:t>
            </a:r>
            <a:endParaRPr lang="en-US" altLang="zh-CN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6. 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多元化的职业选择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2730500" y="23944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一、生物工程专业成长历程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2741289-3188-41B4-80B3-9707A189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976313"/>
            <a:ext cx="831119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1960s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年代成立的生物化学教研室；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1980s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年代成立酶工程研究室；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1983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1991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年分别招收生化方向硕士和博士研究生；</a:t>
            </a: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1994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年成立湖南省农业生物工程研究所；</a:t>
            </a: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2001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年经教育部批准成立生物工程专业，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2002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年开始招生；</a:t>
            </a: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2007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2009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2013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年分别开办生物技术与工程学术型硕士点、生物工程专业硕士点和生物技术与工程博士点；</a:t>
            </a: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2010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年获批“中央共建生物工程实训中心”；</a:t>
            </a: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年获批建设“教育厅校企合作人才培养基地”；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年获得校级“优秀教学基层组织”荣誉称号。</a:t>
            </a:r>
          </a:p>
        </p:txBody>
      </p:sp>
    </p:spTree>
    <p:extLst>
      <p:ext uri="{BB962C8B-B14F-4D97-AF65-F5344CB8AC3E}">
        <p14:creationId xmlns:p14="http://schemas.microsoft.com/office/powerpoint/2010/main" val="13359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3251200" y="2394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二、招生情况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9D355098-269C-4351-BE89-6CE4BAC29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28116"/>
              </p:ext>
            </p:extLst>
          </p:nvPr>
        </p:nvGraphicFramePr>
        <p:xfrm>
          <a:off x="765174" y="1168400"/>
          <a:ext cx="7591428" cy="5232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857">
                  <a:extLst>
                    <a:ext uri="{9D8B030D-6E8A-4147-A177-3AD203B41FA5}">
                      <a16:colId xmlns:a16="http://schemas.microsoft.com/office/drawing/2014/main" xmlns="" val="491795511"/>
                    </a:ext>
                  </a:extLst>
                </a:gridCol>
                <a:gridCol w="1897857">
                  <a:extLst>
                    <a:ext uri="{9D8B030D-6E8A-4147-A177-3AD203B41FA5}">
                      <a16:colId xmlns:a16="http://schemas.microsoft.com/office/drawing/2014/main" xmlns="" val="1945522971"/>
                    </a:ext>
                  </a:extLst>
                </a:gridCol>
                <a:gridCol w="1897857">
                  <a:extLst>
                    <a:ext uri="{9D8B030D-6E8A-4147-A177-3AD203B41FA5}">
                      <a16:colId xmlns:a16="http://schemas.microsoft.com/office/drawing/2014/main" xmlns="" val="1351724883"/>
                    </a:ext>
                  </a:extLst>
                </a:gridCol>
                <a:gridCol w="1897857">
                  <a:extLst>
                    <a:ext uri="{9D8B030D-6E8A-4147-A177-3AD203B41FA5}">
                      <a16:colId xmlns:a16="http://schemas.microsoft.com/office/drawing/2014/main" xmlns="" val="612668388"/>
                    </a:ext>
                  </a:extLst>
                </a:gridCol>
              </a:tblGrid>
              <a:tr h="634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年度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招生人数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年度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招生人数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120240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19461503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943518433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3809329042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2935603562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942855278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2241468842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1625136037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3368401708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43" marR="5543" marT="5543" marB="0" anchor="ctr"/>
                </a:tc>
                <a:extLst>
                  <a:ext uri="{0D108BD9-81ED-4DB2-BD59-A6C34878D82A}">
                    <a16:rowId xmlns:a16="http://schemas.microsoft.com/office/drawing/2014/main" xmlns="" val="696993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08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3225800" y="2394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三、专业建设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2741289-3188-41B4-80B3-9707A189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57313"/>
            <a:ext cx="8311197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1</a:t>
            </a:r>
            <a:r>
              <a:rPr lang="zh-CN" altLang="en-US" sz="2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、培养目标   </a:t>
            </a:r>
          </a:p>
          <a:p>
            <a:pPr lvl="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CN" altLang="en-US" sz="2600" b="1" dirty="0" smtClean="0">
                <a:solidFill>
                  <a:srgbClr val="C3CBE0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    培养</a:t>
            </a:r>
            <a:r>
              <a:rPr lang="zh-CN" altLang="en-US" sz="2600" b="1" dirty="0">
                <a:solidFill>
                  <a:srgbClr val="C3CBE0">
                    <a:lumMod val="10000"/>
                  </a:srgbClr>
                </a:solidFill>
                <a:latin typeface="楷体_GB2312" pitchFamily="49" charset="-122"/>
                <a:ea typeface="楷体_GB2312" pitchFamily="49" charset="-122"/>
              </a:rPr>
              <a:t>具备现代生物技术与工程及其产业化的科学原理、工艺技术过程和工程设计等基础理论、基本技能，具有现代生物工程专业知识结构和管理能力，能在生物技术与工程领域从事生物产品设计、生产、管理和新技术研究、新产品开发的工理复合型工程技术人才，同时也为研究生教育输送合格人才。 </a:t>
            </a:r>
          </a:p>
        </p:txBody>
      </p:sp>
    </p:spTree>
    <p:extLst>
      <p:ext uri="{BB962C8B-B14F-4D97-AF65-F5344CB8AC3E}">
        <p14:creationId xmlns:p14="http://schemas.microsoft.com/office/powerpoint/2010/main" val="25057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3225800" y="2394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三、专业建设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2741289-3188-41B4-80B3-9707A189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57313"/>
            <a:ext cx="8311197" cy="52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600" b="1" dirty="0">
                <a:solidFill>
                  <a:srgbClr val="FF0000"/>
                </a:solidFill>
                <a:ea typeface="楷体_GB2312" pitchFamily="49" charset="-122"/>
              </a:rPr>
              <a:t>2</a:t>
            </a:r>
            <a:r>
              <a:rPr lang="zh-CN" altLang="en-US" sz="2600" b="1" dirty="0">
                <a:solidFill>
                  <a:srgbClr val="FF0000"/>
                </a:solidFill>
                <a:ea typeface="楷体_GB2312" pitchFamily="49" charset="-122"/>
              </a:rPr>
              <a:t>、核心知识领域、核心课程：</a:t>
            </a:r>
            <a:r>
              <a:rPr lang="zh-CN" altLang="en-US" sz="2600" b="1" dirty="0">
                <a:solidFill>
                  <a:schemeClr val="accent5">
                    <a:lumMod val="10000"/>
                  </a:schemeClr>
                </a:solidFill>
                <a:ea typeface="楷体_GB2312" pitchFamily="49" charset="-122"/>
              </a:rPr>
              <a:t>生物化学、分子生物学、微生物学、工程制图、化工原理、发酵工程、生物工程设备与设计、生物分离工程、生物制药工程等。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600" b="1" dirty="0">
                <a:solidFill>
                  <a:srgbClr val="FF0000"/>
                </a:solidFill>
                <a:ea typeface="楷体_GB2312" pitchFamily="49" charset="-122"/>
              </a:rPr>
              <a:t>3</a:t>
            </a:r>
            <a:r>
              <a:rPr lang="zh-CN" altLang="en-US" sz="2600" b="1" dirty="0">
                <a:solidFill>
                  <a:srgbClr val="FF0000"/>
                </a:solidFill>
                <a:ea typeface="楷体_GB2312" pitchFamily="49" charset="-122"/>
              </a:rPr>
              <a:t>、主要实践性教学环节：</a:t>
            </a:r>
            <a:r>
              <a:rPr lang="zh-CN" altLang="en-US" sz="2600" b="1" dirty="0">
                <a:solidFill>
                  <a:schemeClr val="accent5">
                    <a:lumMod val="10000"/>
                  </a:schemeClr>
                </a:solidFill>
                <a:ea typeface="楷体_GB2312" pitchFamily="49" charset="-122"/>
              </a:rPr>
              <a:t>发酵工程技能训练、制药工程技能训练、天然产物提取技能训练、食用菌生产技能训练、工厂生产实习、毕业实习、大学生创新训练项目、毕业论文（设计）等。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600" b="1" dirty="0">
                <a:solidFill>
                  <a:srgbClr val="FF0000"/>
                </a:solidFill>
                <a:ea typeface="楷体_GB2312" pitchFamily="49" charset="-122"/>
              </a:rPr>
              <a:t>4</a:t>
            </a:r>
            <a:r>
              <a:rPr lang="zh-CN" altLang="en-US" sz="2600" b="1" dirty="0">
                <a:solidFill>
                  <a:srgbClr val="FF0000"/>
                </a:solidFill>
                <a:ea typeface="楷体_GB2312" pitchFamily="49" charset="-122"/>
              </a:rPr>
              <a:t>、主要专业实验：</a:t>
            </a:r>
            <a:r>
              <a:rPr lang="zh-CN" altLang="en-US" sz="2600" b="1" dirty="0">
                <a:solidFill>
                  <a:schemeClr val="accent5">
                    <a:lumMod val="10000"/>
                  </a:schemeClr>
                </a:solidFill>
                <a:ea typeface="楷体_GB2312" pitchFamily="49" charset="-122"/>
              </a:rPr>
              <a:t>普通生物学实验技术、微生物学实验技术、生物化学与分子生物学实验技术、化工原理实验技术等。</a:t>
            </a:r>
          </a:p>
        </p:txBody>
      </p:sp>
    </p:spTree>
    <p:extLst>
      <p:ext uri="{BB962C8B-B14F-4D97-AF65-F5344CB8AC3E}">
        <p14:creationId xmlns:p14="http://schemas.microsoft.com/office/powerpoint/2010/main" val="38235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3225800" y="2394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三、专业建设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2741289-3188-41B4-80B3-9707A189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57313"/>
            <a:ext cx="831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、专业特色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xmlns="" id="{E2A38733-8C0A-489E-8695-22D6B0C00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192472"/>
              </p:ext>
            </p:extLst>
          </p:nvPr>
        </p:nvGraphicFramePr>
        <p:xfrm>
          <a:off x="872667" y="1264949"/>
          <a:ext cx="7559635" cy="527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1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15 下午4.3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08585"/>
            <a:ext cx="304863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7355" y="838835"/>
            <a:ext cx="8380730" cy="0"/>
          </a:xfrm>
          <a:prstGeom prst="line">
            <a:avLst/>
          </a:prstGeom>
          <a:ln>
            <a:solidFill>
              <a:srgbClr val="128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CE9314-5021-41E4-B34F-68C98F585136}"/>
              </a:ext>
            </a:extLst>
          </p:cNvPr>
          <p:cNvSpPr txBox="1"/>
          <p:nvPr/>
        </p:nvSpPr>
        <p:spPr>
          <a:xfrm>
            <a:off x="3225800" y="23944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三、专业建设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2741289-3188-41B4-80B3-9707A189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57313"/>
            <a:ext cx="831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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、专业方向</a:t>
            </a:r>
          </a:p>
        </p:txBody>
      </p: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xmlns="" id="{D6F208B8-C556-4FB8-99C8-4B659CB86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220944"/>
              </p:ext>
            </p:extLst>
          </p:nvPr>
        </p:nvGraphicFramePr>
        <p:xfrm>
          <a:off x="381635" y="1882570"/>
          <a:ext cx="8380730" cy="453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天坛月色">
  <a:themeElements>
    <a:clrScheme name="天坛月色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天坛月色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天坛月色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2">
        <a:dk1>
          <a:srgbClr val="C0C0C0"/>
        </a:dk1>
        <a:lt1>
          <a:srgbClr val="FFFFFF"/>
        </a:lt1>
        <a:dk2>
          <a:srgbClr val="006699"/>
        </a:dk2>
        <a:lt2>
          <a:srgbClr val="FFFFFF"/>
        </a:lt2>
        <a:accent1>
          <a:srgbClr val="93B090"/>
        </a:accent1>
        <a:accent2>
          <a:srgbClr val="CCECFF"/>
        </a:accent2>
        <a:accent3>
          <a:srgbClr val="AAB8CA"/>
        </a:accent3>
        <a:accent4>
          <a:srgbClr val="DADADA"/>
        </a:accent4>
        <a:accent5>
          <a:srgbClr val="C8D4C6"/>
        </a:accent5>
        <a:accent6>
          <a:srgbClr val="B9D6E7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3">
        <a:dk1>
          <a:srgbClr val="DDDDDD"/>
        </a:dk1>
        <a:lt1>
          <a:srgbClr val="FFFFFF"/>
        </a:lt1>
        <a:dk2>
          <a:srgbClr val="7B7BA7"/>
        </a:dk2>
        <a:lt2>
          <a:srgbClr val="FFFF66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ADADA"/>
        </a:accent4>
        <a:accent5>
          <a:srgbClr val="BED3C6"/>
        </a:accent5>
        <a:accent6>
          <a:srgbClr val="A6A6BC"/>
        </a:accent6>
        <a:hlink>
          <a:srgbClr val="66FFCC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4">
        <a:dk1>
          <a:srgbClr val="DDDDDD"/>
        </a:dk1>
        <a:lt1>
          <a:srgbClr val="FFFF00"/>
        </a:lt1>
        <a:dk2>
          <a:srgbClr val="6600CC"/>
        </a:dk2>
        <a:lt2>
          <a:srgbClr val="FFFFFF"/>
        </a:lt2>
        <a:accent1>
          <a:srgbClr val="7296B6"/>
        </a:accent1>
        <a:accent2>
          <a:srgbClr val="FF6600"/>
        </a:accent2>
        <a:accent3>
          <a:srgbClr val="B8AAE2"/>
        </a:accent3>
        <a:accent4>
          <a:srgbClr val="DADA00"/>
        </a:accent4>
        <a:accent5>
          <a:srgbClr val="BCC9D7"/>
        </a:accent5>
        <a:accent6>
          <a:srgbClr val="E75C00"/>
        </a:accent6>
        <a:hlink>
          <a:srgbClr val="99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5">
        <a:dk1>
          <a:srgbClr val="DDDDDD"/>
        </a:dk1>
        <a:lt1>
          <a:srgbClr val="FFFFFF"/>
        </a:lt1>
        <a:dk2>
          <a:srgbClr val="0099CC"/>
        </a:dk2>
        <a:lt2>
          <a:srgbClr val="CCECFF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ADADA"/>
        </a:accent4>
        <a:accent5>
          <a:srgbClr val="EBC4BE"/>
        </a:accent5>
        <a:accent6>
          <a:srgbClr val="2D8A5C"/>
        </a:accent6>
        <a:hlink>
          <a:srgbClr val="FFFF66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6">
        <a:dk1>
          <a:srgbClr val="C0C0C0"/>
        </a:dk1>
        <a:lt1>
          <a:srgbClr val="FFFFFF"/>
        </a:lt1>
        <a:dk2>
          <a:srgbClr val="536DAD"/>
        </a:dk2>
        <a:lt2>
          <a:srgbClr val="66FF66"/>
        </a:lt2>
        <a:accent1>
          <a:srgbClr val="C48AB6"/>
        </a:accent1>
        <a:accent2>
          <a:srgbClr val="FFCCFF"/>
        </a:accent2>
        <a:accent3>
          <a:srgbClr val="B3BAD3"/>
        </a:accent3>
        <a:accent4>
          <a:srgbClr val="DADADA"/>
        </a:accent4>
        <a:accent5>
          <a:srgbClr val="DEC4D7"/>
        </a:accent5>
        <a:accent6>
          <a:srgbClr val="E7B9E7"/>
        </a:accent6>
        <a:hlink>
          <a:srgbClr val="00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7">
        <a:dk1>
          <a:srgbClr val="C0C0C0"/>
        </a:dk1>
        <a:lt1>
          <a:srgbClr val="FFFF00"/>
        </a:lt1>
        <a:dk2>
          <a:srgbClr val="996633"/>
        </a:dk2>
        <a:lt2>
          <a:srgbClr val="66FFFF"/>
        </a:lt2>
        <a:accent1>
          <a:srgbClr val="CD7C73"/>
        </a:accent1>
        <a:accent2>
          <a:srgbClr val="B6B6CE"/>
        </a:accent2>
        <a:accent3>
          <a:srgbClr val="CAB8AD"/>
        </a:accent3>
        <a:accent4>
          <a:srgbClr val="DADA00"/>
        </a:accent4>
        <a:accent5>
          <a:srgbClr val="E3BFBC"/>
        </a:accent5>
        <a:accent6>
          <a:srgbClr val="A5A5BA"/>
        </a:accent6>
        <a:hlink>
          <a:srgbClr val="000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8">
        <a:dk1>
          <a:srgbClr val="C0C0C0"/>
        </a:dk1>
        <a:lt1>
          <a:srgbClr val="FFFF66"/>
        </a:lt1>
        <a:dk2>
          <a:srgbClr val="008080"/>
        </a:dk2>
        <a:lt2>
          <a:srgbClr val="FFFF00"/>
        </a:lt2>
        <a:accent1>
          <a:srgbClr val="859CC9"/>
        </a:accent1>
        <a:accent2>
          <a:srgbClr val="FFCCFF"/>
        </a:accent2>
        <a:accent3>
          <a:srgbClr val="AAC0C0"/>
        </a:accent3>
        <a:accent4>
          <a:srgbClr val="DADA56"/>
        </a:accent4>
        <a:accent5>
          <a:srgbClr val="C2CBE1"/>
        </a:accent5>
        <a:accent6>
          <a:srgbClr val="E7B9E7"/>
        </a:accent6>
        <a:hlink>
          <a:srgbClr val="99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天坛月色 1">
    <a:dk1>
      <a:srgbClr val="DDDDDD"/>
    </a:dk1>
    <a:lt1>
      <a:srgbClr val="FFFFFF"/>
    </a:lt1>
    <a:dk2>
      <a:srgbClr val="3366CC"/>
    </a:dk2>
    <a:lt2>
      <a:srgbClr val="FFFF66"/>
    </a:lt2>
    <a:accent1>
      <a:srgbClr val="879CC8"/>
    </a:accent1>
    <a:accent2>
      <a:srgbClr val="C0C0C0"/>
    </a:accent2>
    <a:accent3>
      <a:srgbClr val="ADB8E2"/>
    </a:accent3>
    <a:accent4>
      <a:srgbClr val="DADADA"/>
    </a:accent4>
    <a:accent5>
      <a:srgbClr val="C3CBE0"/>
    </a:accent5>
    <a:accent6>
      <a:srgbClr val="AEAEAE"/>
    </a:accent6>
    <a:hlink>
      <a:srgbClr val="66FFFF"/>
    </a:hlink>
    <a:folHlink>
      <a:srgbClr val="CC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918</Words>
  <Application>Microsoft Office PowerPoint</Application>
  <PresentationFormat>全屏显示(4:3)</PresentationFormat>
  <Paragraphs>132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</vt:lpstr>
      <vt:lpstr>天坛月色</vt:lpstr>
      <vt:lpstr>生 物 工 程  专 业 介 绍</vt:lpstr>
      <vt:lpstr>欢迎报考 生物工程专业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生产实习是专业学习与训练的重要环节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jiayi</dc:creator>
  <cp:lastModifiedBy>lenovo</cp:lastModifiedBy>
  <cp:revision>76</cp:revision>
  <dcterms:created xsi:type="dcterms:W3CDTF">2020-03-13T08:27:05Z</dcterms:created>
  <dcterms:modified xsi:type="dcterms:W3CDTF">2020-07-27T02:59:07Z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2052-2.0.1.3256</vt:lpwstr>
  </property>
</Properties>
</file>