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6" r:id="rId2"/>
    <p:sldId id="418" r:id="rId3"/>
    <p:sldId id="311" r:id="rId4"/>
    <p:sldId id="521" r:id="rId5"/>
    <p:sldId id="517" r:id="rId6"/>
    <p:sldId id="527" r:id="rId7"/>
    <p:sldId id="523" r:id="rId8"/>
    <p:sldId id="522" r:id="rId9"/>
    <p:sldId id="524" r:id="rId10"/>
    <p:sldId id="525" r:id="rId11"/>
    <p:sldId id="518" r:id="rId12"/>
    <p:sldId id="519" r:id="rId13"/>
    <p:sldId id="520" r:id="rId14"/>
    <p:sldId id="305" r:id="rId15"/>
  </p:sldIdLst>
  <p:sldSz cx="12192000" cy="6858000"/>
  <p:notesSz cx="6761163" cy="9942513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7D31"/>
    <a:srgbClr val="4C944C"/>
    <a:srgbClr val="7030A0"/>
    <a:srgbClr val="336699"/>
    <a:srgbClr val="C0504D"/>
    <a:srgbClr val="1112FD"/>
    <a:srgbClr val="DDEFF9"/>
    <a:srgbClr val="6DA8D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695" autoAdjust="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3716-45E5-43F9-85C8-71648CC08A8A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C1A7-09EB-4BE0-A5F7-49BC39EA2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1FBF3-42B1-4CD3-9224-6606372B2414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CE8CC-571F-4752-B7EB-981D054F2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74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1244-0600-4D39-A42A-4CD47FA1309D}" type="datetimeFigureOut">
              <a:rPr lang="zh-CN" altLang="en-US" smtClean="0"/>
              <a:t>2020-7-27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36960-A630-42E7-8EAB-D45124F784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EFFF78A-86B4-4F07-9BDD-DA9E5C369F36}"/>
              </a:ext>
            </a:extLst>
          </p:cNvPr>
          <p:cNvSpPr/>
          <p:nvPr/>
        </p:nvSpPr>
        <p:spPr>
          <a:xfrm>
            <a:off x="74645" y="2920281"/>
            <a:ext cx="11500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生物技术专业介绍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4E8A87A-48A4-49C3-A098-480149EDDCC4}"/>
              </a:ext>
            </a:extLst>
          </p:cNvPr>
          <p:cNvSpPr/>
          <p:nvPr/>
        </p:nvSpPr>
        <p:spPr>
          <a:xfrm>
            <a:off x="275057" y="1261548"/>
            <a:ext cx="6796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年湖南农业大学生物科学技术学院招生宣传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E1E5A29-D14C-4522-8C79-B2EFEBB92120}"/>
              </a:ext>
            </a:extLst>
          </p:cNvPr>
          <p:cNvGrpSpPr/>
          <p:nvPr/>
        </p:nvGrpSpPr>
        <p:grpSpPr>
          <a:xfrm>
            <a:off x="0" y="5130966"/>
            <a:ext cx="12192000" cy="1600144"/>
            <a:chOff x="0" y="5028324"/>
            <a:chExt cx="10830546" cy="160014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6B908683-2957-40D3-9DE6-37D18989FCA6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37968"/>
              <a:ext cx="2628000" cy="1584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33225415-7FD7-4B78-9AA2-E7218637EA55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079" y="5044468"/>
              <a:ext cx="2628000" cy="1584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2793892B-B80F-406C-82B3-8DD91614113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546" y="5033567"/>
              <a:ext cx="2628000" cy="158400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D6216663-458D-40E2-92E4-950B5E461A56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265" y="5028324"/>
              <a:ext cx="2628000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21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 flipV="1">
            <a:off x="0" y="2010994"/>
            <a:ext cx="12192000" cy="2315813"/>
          </a:xfrm>
          <a:prstGeom prst="rect">
            <a:avLst/>
          </a:prstGeom>
          <a:solidFill>
            <a:srgbClr val="3B82BC">
              <a:alpha val="19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400" b="1" dirty="0">
              <a:latin typeface="楷体_GB231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646152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 bwMode="auto">
          <a:xfrm flipV="1">
            <a:off x="5165889" y="2593985"/>
            <a:ext cx="7026111" cy="1336983"/>
          </a:xfrm>
          <a:prstGeom prst="rect">
            <a:avLst/>
          </a:prstGeom>
          <a:solidFill>
            <a:srgbClr val="3B82BC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400" b="1" dirty="0">
              <a:latin typeface="楷体_GB231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20037" y="2733775"/>
            <a:ext cx="6271963" cy="1121789"/>
          </a:xfrm>
          <a:prstGeom prst="rect">
            <a:avLst/>
          </a:prstGeom>
          <a:solidFill>
            <a:srgbClr val="6DA8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43955" y="2874645"/>
            <a:ext cx="5678805" cy="7852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400" b="1" spc="100" dirty="0">
                <a:ln w="9525" cmpd="sng">
                  <a:solidFill>
                    <a:srgbClr val="0C72C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专业培养目标与过程</a:t>
            </a:r>
            <a:endParaRPr lang="zh-CN" altLang="en-US" sz="4400" b="1" spc="1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59651" y="2242121"/>
            <a:ext cx="10252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800" b="1" spc="1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55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B293C89-AC8E-4550-8285-2BF3AA669244}"/>
              </a:ext>
            </a:extLst>
          </p:cNvPr>
          <p:cNvSpPr/>
          <p:nvPr/>
        </p:nvSpPr>
        <p:spPr>
          <a:xfrm>
            <a:off x="257431" y="914443"/>
            <a:ext cx="6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生物技术专业人才培养目标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31182FF5-7194-47F6-85CE-02BDC6F38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884" y="1687115"/>
            <a:ext cx="2550014" cy="400110"/>
          </a:xfrm>
          <a:prstGeom prst="rect">
            <a:avLst/>
          </a:prstGeom>
          <a:solidFill>
            <a:srgbClr val="F79646"/>
          </a:solidFill>
          <a:ln w="38100" cmpd="sng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培养目标</a:t>
            </a:r>
          </a:p>
        </p:txBody>
      </p:sp>
      <p:sp>
        <p:nvSpPr>
          <p:cNvPr id="3" name="圆角矩形 86">
            <a:extLst>
              <a:ext uri="{FF2B5EF4-FFF2-40B4-BE49-F238E27FC236}">
                <a16:creationId xmlns:a16="http://schemas.microsoft.com/office/drawing/2014/main" xmlns="" id="{6F760518-B4D9-435D-B74A-5ED8CB94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65" y="2281964"/>
            <a:ext cx="5118015" cy="4265757"/>
          </a:xfrm>
          <a:prstGeom prst="roundRect">
            <a:avLst>
              <a:gd name="adj" fmla="val 16667"/>
            </a:avLst>
          </a:prstGeom>
          <a:solidFill>
            <a:srgbClr val="B7DEE8">
              <a:alpha val="50195"/>
            </a:srgbClr>
          </a:solidFill>
          <a:ln w="28575">
            <a:solidFill>
              <a:srgbClr val="31859C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16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培养掌握现代生物学和生物技术的基本理论、基本知识和基本技能，获得应用基础研究和科技开发研究的初步训练，具有良好的科学素质、较强的创新意识的生物技术创新人才。</a:t>
            </a: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16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培养具有良好生物学理论基础，掌握现代生物技术知识和专业技能，能在生物科学与技术相关的领域从事技术开发、人才培养及管理等方面工作的复合应用型人才。</a:t>
            </a:r>
            <a:endParaRPr sz="16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xmlns="" id="{BEF9A019-C0D7-4178-994D-690E2201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171" y="1632162"/>
            <a:ext cx="2550014" cy="398780"/>
          </a:xfrm>
          <a:prstGeom prst="rect">
            <a:avLst/>
          </a:prstGeom>
          <a:solidFill>
            <a:srgbClr val="F79646"/>
          </a:solidFill>
          <a:ln w="38100" cmpd="sng">
            <a:solidFill>
              <a:schemeClr val="bg1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必备能力</a:t>
            </a:r>
          </a:p>
        </p:txBody>
      </p:sp>
      <p:sp>
        <p:nvSpPr>
          <p:cNvPr id="5" name="圆角矩形 86">
            <a:extLst>
              <a:ext uri="{FF2B5EF4-FFF2-40B4-BE49-F238E27FC236}">
                <a16:creationId xmlns:a16="http://schemas.microsoft.com/office/drawing/2014/main" xmlns="" id="{BAEBBCCB-050E-4165-B32D-1DC6457D6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072" y="2300043"/>
            <a:ext cx="5119200" cy="4265757"/>
          </a:xfrm>
          <a:prstGeom prst="roundRect">
            <a:avLst>
              <a:gd name="adj" fmla="val 16667"/>
            </a:avLst>
          </a:prstGeom>
          <a:solidFill>
            <a:srgbClr val="B7DEE8">
              <a:alpha val="50195"/>
            </a:srgbClr>
          </a:solidFill>
          <a:ln w="28575">
            <a:solidFill>
              <a:srgbClr val="31859C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掌握生物学方面的基本理论、基本知识和基本实验技能，以及生物技术及其产品开发的基本原理和基本方法；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了解相近专业的一般原理和知识；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熟悉国家生物技术产业政策、知识产权及生物工程安全条例等有关政策和法规；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了解生物技术的理论前沿、应用前景和最新发展动态，以及生物技术产业发展状况；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6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具有一定的实验设计，创造实验条件，归纳、整理、分析实验结果，撰写论文，参与学术交流的能力。</a:t>
            </a:r>
            <a:endParaRPr sz="16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9BA4890-561E-4ADB-AC2B-F86DC7DA33BC}"/>
              </a:ext>
            </a:extLst>
          </p:cNvPr>
          <p:cNvSpPr/>
          <p:nvPr/>
        </p:nvSpPr>
        <p:spPr>
          <a:xfrm>
            <a:off x="154794" y="970428"/>
            <a:ext cx="6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生物技术专业人才培养方案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A5FEE36-9930-49B8-80C4-B1C9788A7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17337" r="11796" b="21396"/>
          <a:stretch/>
        </p:blipFill>
        <p:spPr>
          <a:xfrm>
            <a:off x="130628" y="1576872"/>
            <a:ext cx="7025951" cy="2090059"/>
          </a:xfrm>
          <a:prstGeom prst="rect">
            <a:avLst/>
          </a:prstGeom>
        </p:spPr>
      </p:pic>
      <p:graphicFrame>
        <p:nvGraphicFramePr>
          <p:cNvPr id="4" name="Group 93">
            <a:extLst>
              <a:ext uri="{FF2B5EF4-FFF2-40B4-BE49-F238E27FC236}">
                <a16:creationId xmlns:a16="http://schemas.microsoft.com/office/drawing/2014/main" xmlns="" id="{04CA4FBF-FF41-40E1-A232-3D7C3B7EB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2146"/>
              </p:ext>
            </p:extLst>
          </p:nvPr>
        </p:nvGraphicFramePr>
        <p:xfrm>
          <a:off x="177282" y="4443225"/>
          <a:ext cx="11793893" cy="2399802"/>
        </p:xfrm>
        <a:graphic>
          <a:graphicData uri="http://schemas.openxmlformats.org/drawingml/2006/table">
            <a:tbl>
              <a:tblPr/>
              <a:tblGrid>
                <a:gridCol w="3713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0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49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2673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/>
                          <a:cs typeface="等线"/>
                        </a:rPr>
                        <a:t>主要课程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673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/>
                          <a:cs typeface="等线"/>
                        </a:rPr>
                        <a:t>主要实践性教学环节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673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等线"/>
                          <a:cs typeface="等线"/>
                        </a:rPr>
                        <a:t>主要专业实验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2FD"/>
                          </a:solidFill>
                          <a:effectLst/>
                          <a:latin typeface="Times New Roman" panose="02020603050405020304" pitchFamily="18" charset="0"/>
                          <a:ea typeface="等线"/>
                          <a:cs typeface="Times New Roman" panose="02020603050405020304" pitchFamily="18" charset="0"/>
                        </a:rPr>
                        <a:t>植物学、植物生理学、微生物学、细胞生物学、遗传学、生物化学、分子生物学、基因工程、细胞工程、发酵工程、酶及蛋白质工程等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2FD"/>
                          </a:solidFill>
                          <a:effectLst/>
                          <a:latin typeface="Times New Roman" panose="02020603050405020304" pitchFamily="18" charset="0"/>
                          <a:ea typeface="等线"/>
                          <a:cs typeface="Times New Roman" panose="02020603050405020304" pitchFamily="18" charset="0"/>
                        </a:rPr>
                        <a:t>植物学教学实习、分子生物学综合实验、遗传学综合实验、细胞生物学综合实验、酶及发酵工程综合实验、细胞工程综合实验、基因工程综合实验、生物技术专业实习、自主创新与科研训练、毕业实习等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2FD"/>
                          </a:solidFill>
                          <a:effectLst/>
                          <a:latin typeface="Times New Roman" panose="02020603050405020304" pitchFamily="18" charset="0"/>
                          <a:ea typeface="等线"/>
                          <a:cs typeface="Times New Roman" panose="02020603050405020304" pitchFamily="18" charset="0"/>
                        </a:rPr>
                        <a:t>植物学实验技术、微生物学实验技术、植物生理学实验技术、生化及分子生物学实验技术、遗传学实验技术、细胞生物学实验技术、基因工程实验技术、细胞工程实验技术、酶与发酵工程实验技术等。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C3D56C2-DD3B-4588-827E-9B84E8D805C9}"/>
              </a:ext>
            </a:extLst>
          </p:cNvPr>
          <p:cNvGrpSpPr/>
          <p:nvPr/>
        </p:nvGrpSpPr>
        <p:grpSpPr>
          <a:xfrm>
            <a:off x="0" y="3788131"/>
            <a:ext cx="12192000" cy="400110"/>
            <a:chOff x="0" y="3564192"/>
            <a:chExt cx="12192000" cy="40011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594F2230-A022-415F-B478-4A80DF6DBFF7}"/>
                </a:ext>
              </a:extLst>
            </p:cNvPr>
            <p:cNvSpPr/>
            <p:nvPr/>
          </p:nvSpPr>
          <p:spPr bwMode="auto">
            <a:xfrm>
              <a:off x="0" y="3599236"/>
              <a:ext cx="12192000" cy="349623"/>
            </a:xfrm>
            <a:prstGeom prst="rect">
              <a:avLst/>
            </a:prstGeom>
            <a:solidFill>
              <a:srgbClr val="D1EA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A091180C-248C-4885-9A3E-642843308200}"/>
                </a:ext>
              </a:extLst>
            </p:cNvPr>
            <p:cNvSpPr/>
            <p:nvPr/>
          </p:nvSpPr>
          <p:spPr>
            <a:xfrm>
              <a:off x="410564" y="3564192"/>
              <a:ext cx="117005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000" b="1" dirty="0">
                <a:solidFill>
                  <a:srgbClr val="0061A9"/>
                </a:solidFill>
              </a:endParaRPr>
            </a:p>
          </p:txBody>
        </p:sp>
      </p:grpSp>
      <p:sp>
        <p:nvSpPr>
          <p:cNvPr id="5" name="AutoShape 62">
            <a:extLst>
              <a:ext uri="{FF2B5EF4-FFF2-40B4-BE49-F238E27FC236}">
                <a16:creationId xmlns:a16="http://schemas.microsoft.com/office/drawing/2014/main" xmlns="" id="{946194CD-6182-4280-8440-C6C4386E7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993" y="1717809"/>
            <a:ext cx="4236097" cy="1656000"/>
          </a:xfrm>
          <a:prstGeom prst="wedgeRoundRectCallout">
            <a:avLst>
              <a:gd name="adj1" fmla="val -60606"/>
              <a:gd name="adj2" fmla="val -28090"/>
              <a:gd name="adj3" fmla="val 16667"/>
            </a:avLst>
          </a:prstGeom>
          <a:solidFill>
            <a:srgbClr val="D1EAF8">
              <a:alpha val="43000"/>
            </a:srgbClr>
          </a:solidFill>
          <a:ln w="15875" cap="rnd" algn="ctr">
            <a:solidFill>
              <a:srgbClr val="336699"/>
            </a:solidFill>
            <a:prstDash val="sysDot"/>
            <a:round/>
          </a:ln>
          <a:scene3d>
            <a:camera prst="orthographicFront"/>
            <a:lightRig rig="threePt" dir="t"/>
          </a:scene3d>
          <a:sp3d>
            <a:bevelT w="38100" h="19050"/>
          </a:sp3d>
        </p:spPr>
        <p:txBody>
          <a:bodyPr/>
          <a:lstStyle/>
          <a:p>
            <a:pPr marL="171450" indent="-1714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学制：基本学制四年，弹性学制范围为</a:t>
            </a:r>
            <a:r>
              <a:rPr lang="en-US" altLang="zh-CN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3-6</a:t>
            </a:r>
            <a:r>
              <a:rPr lang="zh-CN" altLang="en-US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年；</a:t>
            </a:r>
            <a:endParaRPr lang="en-US" altLang="zh-CN" sz="15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授予学位：理学学士；</a:t>
            </a:r>
            <a:endParaRPr lang="en-US" altLang="zh-CN" sz="15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71450" indent="-1714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毕业额定学分</a:t>
            </a:r>
            <a:r>
              <a:rPr lang="en-US" altLang="zh-CN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167</a:t>
            </a:r>
            <a:r>
              <a:rPr lang="zh-CN" altLang="en-US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学分，其中必修课学分</a:t>
            </a:r>
            <a:r>
              <a:rPr lang="en-US" altLang="zh-CN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105</a:t>
            </a:r>
            <a:r>
              <a:rPr lang="zh-CN" altLang="en-US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学分，专业选修课</a:t>
            </a:r>
            <a:r>
              <a:rPr lang="en-US" altLang="zh-CN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31.5</a:t>
            </a:r>
            <a:r>
              <a:rPr lang="zh-CN" altLang="en-US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学分，公共选修课</a:t>
            </a:r>
            <a:r>
              <a:rPr lang="en-US" altLang="zh-CN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47</a:t>
            </a:r>
            <a:r>
              <a:rPr lang="zh-CN" altLang="en-US" sz="15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学分。</a:t>
            </a:r>
          </a:p>
        </p:txBody>
      </p:sp>
    </p:spTree>
    <p:extLst>
      <p:ext uri="{BB962C8B-B14F-4D97-AF65-F5344CB8AC3E}">
        <p14:creationId xmlns:p14="http://schemas.microsoft.com/office/powerpoint/2010/main" val="4145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FCD7230-885D-4AAC-A5AA-AE961725895B}"/>
              </a:ext>
            </a:extLst>
          </p:cNvPr>
          <p:cNvSpPr/>
          <p:nvPr/>
        </p:nvSpPr>
        <p:spPr>
          <a:xfrm>
            <a:off x="332075" y="1101055"/>
            <a:ext cx="6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生物技术专业就业方向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8B84052-AB31-4611-A958-E67544599C29}"/>
              </a:ext>
            </a:extLst>
          </p:cNvPr>
          <p:cNvGrpSpPr/>
          <p:nvPr/>
        </p:nvGrpSpPr>
        <p:grpSpPr>
          <a:xfrm>
            <a:off x="6388360" y="2146041"/>
            <a:ext cx="5710334" cy="4161452"/>
            <a:chOff x="5430416" y="2677886"/>
            <a:chExt cx="6634065" cy="41148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59EFFE5-40F6-4FBD-A6A9-BFEEE759D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7" t="2351" r="12561"/>
            <a:stretch/>
          </p:blipFill>
          <p:spPr>
            <a:xfrm>
              <a:off x="5458408" y="2677886"/>
              <a:ext cx="6606073" cy="41148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B33AB79E-760A-497C-A3FA-88F5DBAA3DFA}"/>
                </a:ext>
              </a:extLst>
            </p:cNvPr>
            <p:cNvSpPr txBox="1"/>
            <p:nvPr/>
          </p:nvSpPr>
          <p:spPr>
            <a:xfrm>
              <a:off x="5430416" y="3396343"/>
              <a:ext cx="1959429" cy="461665"/>
            </a:xfrm>
            <a:prstGeom prst="rect">
              <a:avLst/>
            </a:prstGeom>
            <a:noFill/>
            <a:ln w="15875">
              <a:solidFill>
                <a:srgbClr val="FFFF00"/>
              </a:solidFill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应 用 研 究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842206A6-75DB-4368-BADE-634A1C05ADD7}"/>
                </a:ext>
              </a:extLst>
            </p:cNvPr>
            <p:cNvSpPr txBox="1"/>
            <p:nvPr/>
          </p:nvSpPr>
          <p:spPr>
            <a:xfrm>
              <a:off x="5564155" y="5704115"/>
              <a:ext cx="1959429" cy="461665"/>
            </a:xfrm>
            <a:prstGeom prst="rect">
              <a:avLst/>
            </a:prstGeom>
            <a:noFill/>
            <a:ln w="15875">
              <a:solidFill>
                <a:srgbClr val="FFFF00"/>
              </a:solidFill>
            </a:ln>
            <a:scene3d>
              <a:camera prst="orthographicFront">
                <a:rot lat="0" lon="0" rev="192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技术研发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57BCD40E-A4EA-464B-B1EB-890CEEEB7327}"/>
                </a:ext>
              </a:extLst>
            </p:cNvPr>
            <p:cNvSpPr txBox="1"/>
            <p:nvPr/>
          </p:nvSpPr>
          <p:spPr>
            <a:xfrm>
              <a:off x="9912219" y="3408783"/>
              <a:ext cx="1959429" cy="461665"/>
            </a:xfrm>
            <a:prstGeom prst="rect">
              <a:avLst/>
            </a:prstGeom>
            <a:noFill/>
            <a:ln w="15875">
              <a:solidFill>
                <a:srgbClr val="FFFF00"/>
              </a:solidFill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生产管理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01887DC3-03F4-484C-AA29-16B91734E553}"/>
                </a:ext>
              </a:extLst>
            </p:cNvPr>
            <p:cNvSpPr txBox="1"/>
            <p:nvPr/>
          </p:nvSpPr>
          <p:spPr>
            <a:xfrm>
              <a:off x="9837576" y="5592147"/>
              <a:ext cx="1959429" cy="461665"/>
            </a:xfrm>
            <a:prstGeom prst="rect">
              <a:avLst/>
            </a:prstGeom>
            <a:noFill/>
            <a:ln w="15875">
              <a:solidFill>
                <a:srgbClr val="FFFF00"/>
              </a:solidFill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行政管理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EB209F5-E08A-49EC-8DD7-1AF4322FABEA}"/>
              </a:ext>
            </a:extLst>
          </p:cNvPr>
          <p:cNvSpPr/>
          <p:nvPr/>
        </p:nvSpPr>
        <p:spPr>
          <a:xfrm>
            <a:off x="157795" y="2059767"/>
            <a:ext cx="6121707" cy="418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到去国内外在相关研究领域进一步深造（约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40%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到科研机构和高等院校从事协助科学研究、辅助教学等工作；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在工业、医药、食品、农、林、牧、渔、环保、园林等行业的企业、事业和行政管理部门，从事与生物技术有关的技术推广、生产管理和行政管理等工作；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到初高中任生物老师；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到政府部分、事业单位等从事公务员工作。</a:t>
            </a:r>
          </a:p>
        </p:txBody>
      </p:sp>
    </p:spTree>
    <p:extLst>
      <p:ext uri="{BB962C8B-B14F-4D97-AF65-F5344CB8AC3E}">
        <p14:creationId xmlns:p14="http://schemas.microsoft.com/office/powerpoint/2010/main" val="352307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120283"/>
            <a:ext cx="12191999" cy="848246"/>
          </a:xfrm>
          <a:prstGeom prst="rect">
            <a:avLst/>
          </a:prstGeom>
          <a:solidFill>
            <a:srgbClr val="0C72C3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endParaRPr lang="zh-CN" altLang="en-US" sz="4800" b="1" spc="100" dirty="0">
              <a:ln w="9525" cmpd="sng">
                <a:solidFill>
                  <a:srgbClr val="0C72C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3742439"/>
            <a:ext cx="1219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995" y="3668598"/>
            <a:ext cx="1219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03530" y="3139440"/>
            <a:ext cx="11888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湖南省普通高校重点本科专业”“湖南省特色专业和教育部国家级特色专业”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355453" y="1630947"/>
            <a:ext cx="11410066" cy="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200" i="0" dirty="0">
                <a:solidFill>
                  <a:srgbClr val="0C72C3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4722906" y="3894783"/>
            <a:ext cx="263084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600" b="1" dirty="0">
                <a:solidFill>
                  <a:srgbClr val="006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谢谢</a:t>
            </a:r>
            <a:r>
              <a:rPr lang="en-US" altLang="zh-CN" sz="7600" b="1" dirty="0">
                <a:solidFill>
                  <a:srgbClr val="006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!</a:t>
            </a:r>
            <a:endParaRPr lang="zh-CN" altLang="en-US" sz="7600" dirty="0">
              <a:solidFill>
                <a:srgbClr val="0061A9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19" name="组合 18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pic>
        <p:nvPicPr>
          <p:cNvPr id="3" name="Picture 2" descr="C:\Users\xiaoliang\Desktop\图片1.jpg">
            <a:extLst>
              <a:ext uri="{FF2B5EF4-FFF2-40B4-BE49-F238E27FC236}">
                <a16:creationId xmlns:a16="http://schemas.microsoft.com/office/drawing/2014/main" xmlns="" id="{ACE4A96E-049E-41B6-B4D4-00D21E165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30000" contrast="-20000"/>
          </a:blip>
          <a:srcRect l="24357" t="75210"/>
          <a:stretch/>
        </p:blipFill>
        <p:spPr bwMode="auto">
          <a:xfrm>
            <a:off x="0" y="5178490"/>
            <a:ext cx="12192000" cy="1706894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5748D0A-629B-48DF-BCEC-A59DA94B2918}"/>
              </a:ext>
            </a:extLst>
          </p:cNvPr>
          <p:cNvSpPr/>
          <p:nvPr/>
        </p:nvSpPr>
        <p:spPr>
          <a:xfrm>
            <a:off x="937787" y="1621225"/>
            <a:ext cx="1094081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欢迎报考生物技术专业！</a:t>
            </a:r>
            <a:endParaRPr lang="zh-CN" altLang="en-US" sz="7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57284" y="1565565"/>
            <a:ext cx="6497782" cy="4738254"/>
            <a:chOff x="942109" y="1565564"/>
            <a:chExt cx="6497782" cy="4738254"/>
          </a:xfrm>
        </p:grpSpPr>
        <p:cxnSp>
          <p:nvCxnSpPr>
            <p:cNvPr id="21" name="直接连接符 15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>
              <a:off x="2021475" y="1565564"/>
              <a:ext cx="0" cy="4738254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42109" y="5860473"/>
              <a:ext cx="6497782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TextBox 2"/>
          <p:cNvSpPr txBox="1"/>
          <p:nvPr/>
        </p:nvSpPr>
        <p:spPr>
          <a:xfrm>
            <a:off x="5260938" y="2459803"/>
            <a:ext cx="5226670" cy="237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400" b="1" dirty="0">
                <a:solidFill>
                  <a:srgbClr val="0C72C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3400" b="1" dirty="0">
                <a:solidFill>
                  <a:srgbClr val="0C72C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专业基本概况</a:t>
            </a:r>
            <a:endParaRPr lang="en-US" altLang="zh-CN" sz="3400" b="1" dirty="0">
              <a:solidFill>
                <a:srgbClr val="0C72C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400" b="1" dirty="0">
                <a:solidFill>
                  <a:srgbClr val="0C72C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3400" b="1" dirty="0">
                <a:solidFill>
                  <a:srgbClr val="0C72C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专业特色与优势</a:t>
            </a:r>
            <a:endParaRPr lang="en-US" altLang="zh-CN" sz="3400" b="1" dirty="0">
              <a:solidFill>
                <a:srgbClr val="0C72C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400" b="1" dirty="0">
                <a:solidFill>
                  <a:srgbClr val="0C72C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</a:t>
            </a:r>
            <a:r>
              <a:rPr lang="zh-CN" altLang="en-US" sz="3400" b="1" dirty="0">
                <a:solidFill>
                  <a:srgbClr val="0C72C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专业培养目标与过程</a:t>
            </a:r>
            <a:endParaRPr lang="en-US" altLang="zh-CN" sz="3400" b="1" dirty="0">
              <a:solidFill>
                <a:srgbClr val="0C72C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80596" y="3016772"/>
            <a:ext cx="2845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9525">
                  <a:noFill/>
                  <a:prstDash val="solid"/>
                </a:ln>
                <a:solidFill>
                  <a:srgbClr val="006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 容 介 绍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 flipV="1">
            <a:off x="0" y="2010994"/>
            <a:ext cx="12192000" cy="2315813"/>
          </a:xfrm>
          <a:prstGeom prst="rect">
            <a:avLst/>
          </a:prstGeom>
          <a:solidFill>
            <a:srgbClr val="3B82BC">
              <a:alpha val="19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400" b="1" dirty="0">
              <a:latin typeface="楷体_GB231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646152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 bwMode="auto">
          <a:xfrm flipV="1">
            <a:off x="5165889" y="2593985"/>
            <a:ext cx="7026111" cy="1336983"/>
          </a:xfrm>
          <a:prstGeom prst="rect">
            <a:avLst/>
          </a:prstGeom>
          <a:solidFill>
            <a:srgbClr val="3B82BC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400" b="1" dirty="0">
              <a:latin typeface="楷体_GB231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20037" y="2733775"/>
            <a:ext cx="6271963" cy="1121789"/>
          </a:xfrm>
          <a:prstGeom prst="rect">
            <a:avLst/>
          </a:prstGeom>
          <a:solidFill>
            <a:srgbClr val="6DA8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43955" y="2874645"/>
            <a:ext cx="5678805" cy="7852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400" b="1" spc="100" dirty="0">
                <a:ln w="9525" cmpd="sng">
                  <a:solidFill>
                    <a:srgbClr val="0C72C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专业基本概况</a:t>
            </a:r>
            <a:endParaRPr lang="zh-CN" altLang="en-US" sz="4400" b="1" spc="1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18278" y="2242121"/>
            <a:ext cx="10252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800" b="1" spc="1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1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188027" y="2764778"/>
            <a:ext cx="10691617" cy="3865936"/>
            <a:chOff x="786814" y="1514476"/>
            <a:chExt cx="10691617" cy="3865936"/>
          </a:xfrm>
        </p:grpSpPr>
        <p:grpSp>
          <p:nvGrpSpPr>
            <p:cNvPr id="31" name="组合 30"/>
            <p:cNvGrpSpPr/>
            <p:nvPr/>
          </p:nvGrpSpPr>
          <p:grpSpPr>
            <a:xfrm>
              <a:off x="786814" y="1514476"/>
              <a:ext cx="10691617" cy="3865936"/>
              <a:chOff x="801110" y="1275722"/>
              <a:chExt cx="10204786" cy="3424192"/>
            </a:xfrm>
          </p:grpSpPr>
          <p:sp>
            <p:nvSpPr>
              <p:cNvPr id="32" name="L 形 31"/>
              <p:cNvSpPr/>
              <p:nvPr/>
            </p:nvSpPr>
            <p:spPr>
              <a:xfrm rot="5400000">
                <a:off x="1111688" y="3453827"/>
                <a:ext cx="935509" cy="1556666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任意多边形: 形状 32"/>
              <p:cNvSpPr/>
              <p:nvPr/>
            </p:nvSpPr>
            <p:spPr>
              <a:xfrm>
                <a:off x="998376" y="3988683"/>
                <a:ext cx="1536451" cy="472613"/>
              </a:xfrm>
              <a:custGeom>
                <a:avLst/>
                <a:gdLst>
                  <a:gd name="connsiteX0" fmla="*/ 0 w 1408838"/>
                  <a:gd name="connsiteY0" fmla="*/ 0 h 665859"/>
                  <a:gd name="connsiteX1" fmla="*/ 1408838 w 1408838"/>
                  <a:gd name="connsiteY1" fmla="*/ 0 h 665859"/>
                  <a:gd name="connsiteX2" fmla="*/ 1408838 w 1408838"/>
                  <a:gd name="connsiteY2" fmla="*/ 665859 h 665859"/>
                  <a:gd name="connsiteX3" fmla="*/ 0 w 1408838"/>
                  <a:gd name="connsiteY3" fmla="*/ 665859 h 665859"/>
                  <a:gd name="connsiteX4" fmla="*/ 0 w 1408838"/>
                  <a:gd name="connsiteY4" fmla="*/ 0 h 665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8838" h="665859">
                    <a:moveTo>
                      <a:pt x="0" y="0"/>
                    </a:moveTo>
                    <a:lnTo>
                      <a:pt x="1408838" y="0"/>
                    </a:lnTo>
                    <a:lnTo>
                      <a:pt x="1408838" y="665859"/>
                    </a:lnTo>
                    <a:lnTo>
                      <a:pt x="0" y="6658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重组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DNA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技术</a:t>
                </a:r>
                <a:endParaRPr lang="zh-CN" altLang="en-US" sz="2000" b="1" kern="12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>
                <a:off x="2095731" y="3339223"/>
                <a:ext cx="265163" cy="265163"/>
              </a:xfrm>
              <a:prstGeom prst="triangle">
                <a:avLst>
                  <a:gd name="adj" fmla="val 10000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L 形 34"/>
              <p:cNvSpPr/>
              <p:nvPr/>
            </p:nvSpPr>
            <p:spPr>
              <a:xfrm rot="5400000">
                <a:off x="2833867" y="3028101"/>
                <a:ext cx="935509" cy="1556666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800080"/>
              </a:solidFill>
              <a:ln>
                <a:solidFill>
                  <a:srgbClr val="80008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等腰三角形 36"/>
              <p:cNvSpPr/>
              <p:nvPr/>
            </p:nvSpPr>
            <p:spPr>
              <a:xfrm>
                <a:off x="3817911" y="2913498"/>
                <a:ext cx="265163" cy="265163"/>
              </a:xfrm>
              <a:prstGeom prst="triangle">
                <a:avLst>
                  <a:gd name="adj" fmla="val 100000"/>
                </a:avLst>
              </a:prstGeom>
              <a:solidFill>
                <a:srgbClr val="800080"/>
              </a:solidFill>
              <a:ln>
                <a:solidFill>
                  <a:srgbClr val="80008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L 形 37"/>
              <p:cNvSpPr/>
              <p:nvPr/>
            </p:nvSpPr>
            <p:spPr>
              <a:xfrm rot="5400000">
                <a:off x="4556046" y="2602376"/>
                <a:ext cx="935509" cy="1556666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任意多边形: 形状 38"/>
              <p:cNvSpPr/>
              <p:nvPr/>
            </p:nvSpPr>
            <p:spPr>
              <a:xfrm>
                <a:off x="4362702" y="3198546"/>
                <a:ext cx="1654275" cy="489162"/>
              </a:xfrm>
              <a:custGeom>
                <a:avLst/>
                <a:gdLst>
                  <a:gd name="connsiteX0" fmla="*/ 0 w 1405367"/>
                  <a:gd name="connsiteY0" fmla="*/ 0 h 1231886"/>
                  <a:gd name="connsiteX1" fmla="*/ 1405367 w 1405367"/>
                  <a:gd name="connsiteY1" fmla="*/ 0 h 1231886"/>
                  <a:gd name="connsiteX2" fmla="*/ 1405367 w 1405367"/>
                  <a:gd name="connsiteY2" fmla="*/ 1231886 h 1231886"/>
                  <a:gd name="connsiteX3" fmla="*/ 0 w 1405367"/>
                  <a:gd name="connsiteY3" fmla="*/ 1231886 h 1231886"/>
                  <a:gd name="connsiteX4" fmla="*/ 0 w 1405367"/>
                  <a:gd name="connsiteY4" fmla="*/ 0 h 12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367" h="1231886">
                    <a:moveTo>
                      <a:pt x="0" y="0"/>
                    </a:moveTo>
                    <a:lnTo>
                      <a:pt x="1405367" y="0"/>
                    </a:lnTo>
                    <a:lnTo>
                      <a:pt x="1405367" y="1231886"/>
                    </a:lnTo>
                    <a:lnTo>
                      <a:pt x="0" y="12318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基因克隆技术</a:t>
                </a:r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>
                <a:off x="5540090" y="2487772"/>
                <a:ext cx="265163" cy="265163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L 形 40"/>
              <p:cNvSpPr/>
              <p:nvPr/>
            </p:nvSpPr>
            <p:spPr>
              <a:xfrm rot="5400000">
                <a:off x="6278226" y="2176650"/>
                <a:ext cx="935509" cy="155666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任意多边形: 形状 41"/>
              <p:cNvSpPr/>
              <p:nvPr/>
            </p:nvSpPr>
            <p:spPr>
              <a:xfrm>
                <a:off x="7867593" y="2363397"/>
                <a:ext cx="1405367" cy="456273"/>
              </a:xfrm>
              <a:custGeom>
                <a:avLst/>
                <a:gdLst>
                  <a:gd name="connsiteX0" fmla="*/ 0 w 1405367"/>
                  <a:gd name="connsiteY0" fmla="*/ 0 h 1231886"/>
                  <a:gd name="connsiteX1" fmla="*/ 1405367 w 1405367"/>
                  <a:gd name="connsiteY1" fmla="*/ 0 h 1231886"/>
                  <a:gd name="connsiteX2" fmla="*/ 1405367 w 1405367"/>
                  <a:gd name="connsiteY2" fmla="*/ 1231886 h 1231886"/>
                  <a:gd name="connsiteX3" fmla="*/ 0 w 1405367"/>
                  <a:gd name="connsiteY3" fmla="*/ 1231886 h 1231886"/>
                  <a:gd name="connsiteX4" fmla="*/ 0 w 1405367"/>
                  <a:gd name="connsiteY4" fmla="*/ 0 h 12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367" h="1231886">
                    <a:moveTo>
                      <a:pt x="0" y="0"/>
                    </a:moveTo>
                    <a:lnTo>
                      <a:pt x="1405367" y="0"/>
                    </a:lnTo>
                    <a:lnTo>
                      <a:pt x="1405367" y="1231886"/>
                    </a:lnTo>
                    <a:lnTo>
                      <a:pt x="0" y="12318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转基因技术</a:t>
                </a: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>
                <a:off x="8967322" y="1694800"/>
                <a:ext cx="265163" cy="265163"/>
              </a:xfrm>
              <a:prstGeom prst="triangle">
                <a:avLst>
                  <a:gd name="adj" fmla="val 100000"/>
                </a:avLst>
              </a:prstGeom>
              <a:solidFill>
                <a:srgbClr val="FF9966"/>
              </a:solidFill>
              <a:ln>
                <a:solidFill>
                  <a:srgbClr val="FF996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L 形 43"/>
              <p:cNvSpPr/>
              <p:nvPr/>
            </p:nvSpPr>
            <p:spPr>
              <a:xfrm rot="5400000">
                <a:off x="8000405" y="1750925"/>
                <a:ext cx="935509" cy="1556666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FF9966"/>
              </a:solidFill>
              <a:ln>
                <a:solidFill>
                  <a:srgbClr val="FF996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任意多边形: 形状 44"/>
              <p:cNvSpPr/>
              <p:nvPr/>
            </p:nvSpPr>
            <p:spPr>
              <a:xfrm>
                <a:off x="6084053" y="2820825"/>
                <a:ext cx="1616112" cy="487620"/>
              </a:xfrm>
              <a:custGeom>
                <a:avLst/>
                <a:gdLst>
                  <a:gd name="connsiteX0" fmla="*/ 0 w 1405367"/>
                  <a:gd name="connsiteY0" fmla="*/ 0 h 1231886"/>
                  <a:gd name="connsiteX1" fmla="*/ 1405367 w 1405367"/>
                  <a:gd name="connsiteY1" fmla="*/ 0 h 1231886"/>
                  <a:gd name="connsiteX2" fmla="*/ 1405367 w 1405367"/>
                  <a:gd name="connsiteY2" fmla="*/ 1231886 h 1231886"/>
                  <a:gd name="connsiteX3" fmla="*/ 0 w 1405367"/>
                  <a:gd name="connsiteY3" fmla="*/ 1231886 h 1231886"/>
                  <a:gd name="connsiteX4" fmla="*/ 0 w 1405367"/>
                  <a:gd name="connsiteY4" fmla="*/ 0 h 12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367" h="1231886">
                    <a:moveTo>
                      <a:pt x="0" y="0"/>
                    </a:moveTo>
                    <a:lnTo>
                      <a:pt x="1405367" y="0"/>
                    </a:lnTo>
                    <a:lnTo>
                      <a:pt x="1405367" y="1231886"/>
                    </a:lnTo>
                    <a:lnTo>
                      <a:pt x="0" y="12318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功能基因组学</a:t>
                </a: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>
                <a:off x="10703510" y="1275722"/>
                <a:ext cx="265163" cy="265163"/>
              </a:xfrm>
              <a:prstGeom prst="triangle">
                <a:avLst>
                  <a:gd name="adj" fmla="val 100000"/>
                </a:avLst>
              </a:prstGeom>
              <a:solidFill>
                <a:srgbClr val="FF33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L 形 46"/>
              <p:cNvSpPr/>
              <p:nvPr/>
            </p:nvSpPr>
            <p:spPr>
              <a:xfrm rot="5400000">
                <a:off x="9722585" y="1325200"/>
                <a:ext cx="935509" cy="1556666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FF33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9600529" y="1992363"/>
                <a:ext cx="1405367" cy="420496"/>
              </a:xfrm>
              <a:custGeom>
                <a:avLst/>
                <a:gdLst>
                  <a:gd name="connsiteX0" fmla="*/ 0 w 1405367"/>
                  <a:gd name="connsiteY0" fmla="*/ 0 h 1231886"/>
                  <a:gd name="connsiteX1" fmla="*/ 1405367 w 1405367"/>
                  <a:gd name="connsiteY1" fmla="*/ 0 h 1231886"/>
                  <a:gd name="connsiteX2" fmla="*/ 1405367 w 1405367"/>
                  <a:gd name="connsiteY2" fmla="*/ 1231886 h 1231886"/>
                  <a:gd name="connsiteX3" fmla="*/ 0 w 1405367"/>
                  <a:gd name="connsiteY3" fmla="*/ 1231886 h 1231886"/>
                  <a:gd name="connsiteX4" fmla="*/ 0 w 1405367"/>
                  <a:gd name="connsiteY4" fmla="*/ 0 h 12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367" h="1231886">
                    <a:moveTo>
                      <a:pt x="0" y="0"/>
                    </a:moveTo>
                    <a:lnTo>
                      <a:pt x="1405367" y="0"/>
                    </a:lnTo>
                    <a:lnTo>
                      <a:pt x="1405367" y="1231886"/>
                    </a:lnTo>
                    <a:lnTo>
                      <a:pt x="0" y="12318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t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基因编辑</a:t>
                </a: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>
                <a:off x="7237100" y="2139169"/>
                <a:ext cx="265163" cy="265163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0" name="文本框 49"/>
            <p:cNvSpPr txBox="1"/>
            <p:nvPr/>
          </p:nvSpPr>
          <p:spPr>
            <a:xfrm>
              <a:off x="835852" y="3832550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1970</a:t>
              </a:r>
              <a:r>
                <a:rPr lang="zh-CN" altLang="en-US" sz="2000" b="1" dirty="0">
                  <a:solidFill>
                    <a:srgbClr val="0000FF"/>
                  </a:solidFill>
                </a:rPr>
                <a:t>年代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642235" y="3352034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1980</a:t>
              </a:r>
              <a:r>
                <a:rPr lang="zh-CN" altLang="en-US" sz="2000" b="1" dirty="0">
                  <a:solidFill>
                    <a:srgbClr val="0000FF"/>
                  </a:solidFill>
                </a:rPr>
                <a:t>年代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411909" y="2905471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1990</a:t>
              </a:r>
              <a:r>
                <a:rPr lang="zh-CN" altLang="en-US" sz="2000" b="1" dirty="0">
                  <a:solidFill>
                    <a:srgbClr val="0000FF"/>
                  </a:solidFill>
                </a:rPr>
                <a:t>年代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289601" y="2486274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2000</a:t>
              </a:r>
              <a:r>
                <a:rPr lang="zh-CN" altLang="en-US" sz="2000" b="1" dirty="0">
                  <a:solidFill>
                    <a:srgbClr val="0000FF"/>
                  </a:solidFill>
                </a:rPr>
                <a:t>年代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013001" y="1990588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2010</a:t>
              </a:r>
              <a:r>
                <a:rPr lang="zh-CN" altLang="en-US" sz="2000" b="1" dirty="0">
                  <a:solidFill>
                    <a:srgbClr val="0000FF"/>
                  </a:solidFill>
                </a:rPr>
                <a:t>年代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9900152" y="1530059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2020</a:t>
              </a:r>
              <a:r>
                <a:rPr lang="zh-CN" altLang="en-US" sz="2000" b="1" dirty="0">
                  <a:solidFill>
                    <a:srgbClr val="0000FF"/>
                  </a:solidFill>
                </a:rPr>
                <a:t>年代</a:t>
              </a:r>
            </a:p>
          </p:txBody>
        </p:sp>
      </p:grpSp>
      <p:sp>
        <p:nvSpPr>
          <p:cNvPr id="56" name="Freeform 9"/>
          <p:cNvSpPr>
            <a:spLocks noChangeArrowheads="1"/>
          </p:cNvSpPr>
          <p:nvPr/>
        </p:nvSpPr>
        <p:spPr bwMode="auto">
          <a:xfrm rot="4014855">
            <a:off x="7565022" y="886846"/>
            <a:ext cx="1068294" cy="8442890"/>
          </a:xfrm>
          <a:custGeom>
            <a:avLst/>
            <a:gdLst>
              <a:gd name="T0" fmla="*/ 2147483647 w 422"/>
              <a:gd name="T1" fmla="*/ 0 h 743"/>
              <a:gd name="T2" fmla="*/ 2147483647 w 422"/>
              <a:gd name="T3" fmla="*/ 2147483647 h 743"/>
              <a:gd name="T4" fmla="*/ 2147483647 w 422"/>
              <a:gd name="T5" fmla="*/ 2147483647 h 743"/>
              <a:gd name="T6" fmla="*/ 2147483647 w 422"/>
              <a:gd name="T7" fmla="*/ 2147483647 h 743"/>
              <a:gd name="T8" fmla="*/ 2147483647 w 422"/>
              <a:gd name="T9" fmla="*/ 2147483647 h 743"/>
              <a:gd name="T10" fmla="*/ 0 w 422"/>
              <a:gd name="T11" fmla="*/ 2147483647 h 743"/>
              <a:gd name="T12" fmla="*/ 2147483647 w 422"/>
              <a:gd name="T13" fmla="*/ 2147483647 h 743"/>
              <a:gd name="T14" fmla="*/ 2147483647 w 422"/>
              <a:gd name="T15" fmla="*/ 2147483647 h 743"/>
              <a:gd name="T16" fmla="*/ 2147483647 w 422"/>
              <a:gd name="T17" fmla="*/ 2147483647 h 743"/>
              <a:gd name="T18" fmla="*/ 2147483647 w 422"/>
              <a:gd name="T19" fmla="*/ 0 h 7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2"/>
              <a:gd name="T31" fmla="*/ 0 h 743"/>
              <a:gd name="T32" fmla="*/ 422 w 422"/>
              <a:gd name="T33" fmla="*/ 743 h 7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2" h="743">
                <a:moveTo>
                  <a:pt x="342" y="0"/>
                </a:moveTo>
                <a:cubicBezTo>
                  <a:pt x="370" y="44"/>
                  <a:pt x="397" y="87"/>
                  <a:pt x="422" y="131"/>
                </a:cubicBezTo>
                <a:cubicBezTo>
                  <a:pt x="412" y="131"/>
                  <a:pt x="402" y="131"/>
                  <a:pt x="392" y="131"/>
                </a:cubicBezTo>
                <a:cubicBezTo>
                  <a:pt x="391" y="233"/>
                  <a:pt x="391" y="336"/>
                  <a:pt x="371" y="437"/>
                </a:cubicBezTo>
                <a:cubicBezTo>
                  <a:pt x="350" y="540"/>
                  <a:pt x="299" y="641"/>
                  <a:pt x="218" y="743"/>
                </a:cubicBezTo>
                <a:cubicBezTo>
                  <a:pt x="145" y="743"/>
                  <a:pt x="73" y="743"/>
                  <a:pt x="0" y="743"/>
                </a:cubicBezTo>
                <a:cubicBezTo>
                  <a:pt x="137" y="641"/>
                  <a:pt x="223" y="543"/>
                  <a:pt x="260" y="437"/>
                </a:cubicBezTo>
                <a:cubicBezTo>
                  <a:pt x="295" y="338"/>
                  <a:pt x="297" y="233"/>
                  <a:pt x="299" y="131"/>
                </a:cubicBezTo>
                <a:cubicBezTo>
                  <a:pt x="289" y="131"/>
                  <a:pt x="279" y="131"/>
                  <a:pt x="269" y="131"/>
                </a:cubicBezTo>
                <a:cubicBezTo>
                  <a:pt x="294" y="87"/>
                  <a:pt x="318" y="44"/>
                  <a:pt x="342" y="0"/>
                </a:cubicBezTo>
                <a:close/>
              </a:path>
            </a:pathLst>
          </a:custGeom>
          <a:gradFill rotWithShape="1">
            <a:gsLst>
              <a:gs pos="0">
                <a:srgbClr val="595959"/>
              </a:gs>
              <a:gs pos="50000">
                <a:srgbClr val="BCE7B6"/>
              </a:gs>
              <a:gs pos="100000">
                <a:srgbClr val="43A43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5758FD37-7437-4B2E-9C7C-5612FAA4710A}"/>
              </a:ext>
            </a:extLst>
          </p:cNvPr>
          <p:cNvSpPr/>
          <p:nvPr/>
        </p:nvSpPr>
        <p:spPr>
          <a:xfrm>
            <a:off x="248098" y="849128"/>
            <a:ext cx="6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什么是生物技术？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840EDE95-3EB8-451B-9E19-90D172F263CB}"/>
              </a:ext>
            </a:extLst>
          </p:cNvPr>
          <p:cNvSpPr/>
          <p:nvPr/>
        </p:nvSpPr>
        <p:spPr>
          <a:xfrm>
            <a:off x="3301264" y="5298994"/>
            <a:ext cx="1112116" cy="533583"/>
          </a:xfrm>
          <a:custGeom>
            <a:avLst/>
            <a:gdLst>
              <a:gd name="connsiteX0" fmla="*/ 0 w 1408838"/>
              <a:gd name="connsiteY0" fmla="*/ 0 h 665859"/>
              <a:gd name="connsiteX1" fmla="*/ 1408838 w 1408838"/>
              <a:gd name="connsiteY1" fmla="*/ 0 h 665859"/>
              <a:gd name="connsiteX2" fmla="*/ 1408838 w 1408838"/>
              <a:gd name="connsiteY2" fmla="*/ 665859 h 665859"/>
              <a:gd name="connsiteX3" fmla="*/ 0 w 1408838"/>
              <a:gd name="connsiteY3" fmla="*/ 665859 h 665859"/>
              <a:gd name="connsiteX4" fmla="*/ 0 w 1408838"/>
              <a:gd name="connsiteY4" fmla="*/ 0 h 6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838" h="665859">
                <a:moveTo>
                  <a:pt x="0" y="0"/>
                </a:moveTo>
                <a:lnTo>
                  <a:pt x="1408838" y="0"/>
                </a:lnTo>
                <a:lnTo>
                  <a:pt x="1408838" y="665859"/>
                </a:lnTo>
                <a:lnTo>
                  <a:pt x="0" y="66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PCR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</a:t>
            </a:r>
            <a:endParaRPr lang="zh-CN" altLang="en-US" sz="2000" b="1" kern="12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AutoShape 62">
            <a:extLst>
              <a:ext uri="{FF2B5EF4-FFF2-40B4-BE49-F238E27FC236}">
                <a16:creationId xmlns:a16="http://schemas.microsoft.com/office/drawing/2014/main" xmlns="" id="{53256757-7B48-48DF-8C54-743352C0EA5C}"/>
              </a:ext>
            </a:extLst>
          </p:cNvPr>
          <p:cNvGrpSpPr/>
          <p:nvPr/>
        </p:nvGrpSpPr>
        <p:grpSpPr>
          <a:xfrm>
            <a:off x="395110" y="1492678"/>
            <a:ext cx="9849902" cy="1698070"/>
            <a:chOff x="0" y="0"/>
            <a:chExt cx="5264" cy="1486"/>
          </a:xfrm>
        </p:grpSpPr>
        <p:pic>
          <p:nvPicPr>
            <p:cNvPr id="62" name="AutoShape 62">
              <a:extLst>
                <a:ext uri="{FF2B5EF4-FFF2-40B4-BE49-F238E27FC236}">
                  <a16:creationId xmlns:a16="http://schemas.microsoft.com/office/drawing/2014/main" xmlns="" id="{9E585DCA-38F9-4B8A-B01A-43F15FF8E50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264" cy="14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xmlns="" id="{6E48C2C9-F63F-4F44-B64A-F8F2FAAC2A2C}"/>
                </a:ext>
              </a:extLst>
            </p:cNvPr>
            <p:cNvSpPr txBox="1"/>
            <p:nvPr/>
          </p:nvSpPr>
          <p:spPr>
            <a:xfrm>
              <a:off x="0" y="83"/>
              <a:ext cx="5184" cy="135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indent="457200" algn="l" eaLnBrk="0" hangingPunct="0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生物技术以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现代生命科学</a:t>
              </a: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为基础，结合先进的工程技术手段和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其他基础学科</a:t>
              </a: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的科学原理，按照预先的设计改造生物体或加工生物原料，为人类生产所需农品或达到某种目的。</a:t>
              </a:r>
              <a:endPara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indent="457200" algn="just" eaLnBrk="0" hangingPunct="0">
                <a:lnSpc>
                  <a:spcPct val="135000"/>
                </a:lnSpc>
              </a:pP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主要包括：基因工程、细胞工程、发酵工程和酶工程，现代生物技术发展到高通量组学芯片技术、基因与基因组人工设计与合成生物学等系统生物技术。</a:t>
              </a:r>
            </a:p>
            <a:p>
              <a:pPr indent="457200" algn="just" eaLnBrk="0" hangingPunct="0">
                <a:lnSpc>
                  <a:spcPct val="135000"/>
                </a:lnSpc>
              </a:pPr>
              <a:endPara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3864CE72-BE29-4F35-AB4B-B221C606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178" y="6023379"/>
            <a:ext cx="2507715" cy="4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i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基因工程发展历程</a:t>
            </a:r>
            <a:endParaRPr lang="en-US" altLang="zh-CN" sz="2000" i="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F18B1C7-06AB-4649-AF8C-31AAADC4FE05}"/>
              </a:ext>
            </a:extLst>
          </p:cNvPr>
          <p:cNvSpPr/>
          <p:nvPr/>
        </p:nvSpPr>
        <p:spPr>
          <a:xfrm>
            <a:off x="248099" y="989088"/>
            <a:ext cx="6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我校生物技术专业概况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566B589-24A9-411C-847A-826DFD68E30F}"/>
              </a:ext>
            </a:extLst>
          </p:cNvPr>
          <p:cNvSpPr/>
          <p:nvPr/>
        </p:nvSpPr>
        <p:spPr>
          <a:xfrm>
            <a:off x="1146840" y="1742527"/>
            <a:ext cx="7763435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批准设置：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1993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年（南省内设立的首个生物技术本科专业）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正式招生：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1995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2001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年遴选为湖南省重点专业建设单位；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2005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年被确立为“湖南省普通高校重点本科专业”；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2008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年被遴选为湖南省特色专业和教育部国家级特色专业；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培养毕业生：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2200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余人；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目前在校生：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260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余人。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0B274E6-4578-40D7-982A-7EA26EEE9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12" y="4496304"/>
            <a:ext cx="3151650" cy="21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F18B1C7-06AB-4649-AF8C-31AAADC4FE05}"/>
              </a:ext>
            </a:extLst>
          </p:cNvPr>
          <p:cNvSpPr/>
          <p:nvPr/>
        </p:nvSpPr>
        <p:spPr>
          <a:xfrm>
            <a:off x="378727" y="1007749"/>
            <a:ext cx="6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生物技术专业师资力量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CB51807-B8DA-4994-89DC-54129FDED8BB}"/>
              </a:ext>
            </a:extLst>
          </p:cNvPr>
          <p:cNvSpPr/>
          <p:nvPr/>
        </p:nvSpPr>
        <p:spPr>
          <a:xfrm>
            <a:off x="594049" y="1475897"/>
            <a:ext cx="10919926" cy="188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现有专任教师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人，其中教授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人，副教授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人，讲师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博士生导师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人，硕士生导师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有享湖南省政府特殊津贴专家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人，湖南省“百人计划”等省部级人才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人，全职专业外教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湖南省高等学校创新团队</a:t>
            </a:r>
            <a:r>
              <a:rPr lang="en-US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0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个。</a:t>
            </a:r>
            <a:endParaRPr lang="zh-CN" altLang="en-US" sz="20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30AA957-E414-4F4E-9571-CB0BE35881E8}"/>
              </a:ext>
            </a:extLst>
          </p:cNvPr>
          <p:cNvSpPr/>
          <p:nvPr/>
        </p:nvSpPr>
        <p:spPr bwMode="auto">
          <a:xfrm>
            <a:off x="0" y="3421959"/>
            <a:ext cx="12192000" cy="349623"/>
          </a:xfrm>
          <a:prstGeom prst="rect">
            <a:avLst/>
          </a:prstGeom>
          <a:solidFill>
            <a:srgbClr val="D1EA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AD887E9E-FC1B-49EC-890A-14C58A7BB5BA}"/>
              </a:ext>
            </a:extLst>
          </p:cNvPr>
          <p:cNvGrpSpPr/>
          <p:nvPr/>
        </p:nvGrpSpPr>
        <p:grpSpPr>
          <a:xfrm>
            <a:off x="307476" y="3918468"/>
            <a:ext cx="11215348" cy="2091820"/>
            <a:chOff x="456765" y="3825162"/>
            <a:chExt cx="11215348" cy="209182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348E5732-8761-4D14-8AC9-C12F1FFD4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02" y="4086528"/>
              <a:ext cx="1295400" cy="1801368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2EE7A444-4843-41A0-A93E-B1B38C5CC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545" y="4106248"/>
              <a:ext cx="1376471" cy="1800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459896F0-5262-4DD3-8D23-9618A766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65" y="4093780"/>
              <a:ext cx="1264463" cy="1800000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FACA28D6-E8B8-4F34-9DB5-35BBF4034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6" r="4924"/>
            <a:stretch/>
          </p:blipFill>
          <p:spPr>
            <a:xfrm>
              <a:off x="5570375" y="4101288"/>
              <a:ext cx="1343608" cy="180000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50EA5DEB-3F50-474D-A0AE-50BBCE6C871F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749399" y="4116982"/>
              <a:ext cx="1296000" cy="1800000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D8CC9A60-32C7-4A0D-A9E6-DC9480549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6" r="9248"/>
            <a:stretch/>
          </p:blipFill>
          <p:spPr>
            <a:xfrm>
              <a:off x="7175242" y="3825162"/>
              <a:ext cx="1296000" cy="208346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3907DFE1-1AC4-4E3C-9D52-5B3708211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9" r="16312"/>
            <a:stretch>
              <a:fillRect/>
            </a:stretch>
          </p:blipFill>
          <p:spPr bwMode="auto">
            <a:xfrm>
              <a:off x="10372482" y="4082282"/>
              <a:ext cx="1299631" cy="1800000"/>
            </a:xfrm>
            <a:prstGeom prst="rect">
              <a:avLst/>
            </a:prstGeom>
            <a:noFill/>
            <a:ln w="25400">
              <a:noFill/>
            </a:ln>
          </p:spPr>
        </p:pic>
      </p:grpSp>
      <p:sp>
        <p:nvSpPr>
          <p:cNvPr id="44" name="TextBox 38">
            <a:extLst>
              <a:ext uri="{FF2B5EF4-FFF2-40B4-BE49-F238E27FC236}">
                <a16:creationId xmlns:a16="http://schemas.microsoft.com/office/drawing/2014/main" xmlns="" id="{D3A7B1DB-8F21-437A-AD48-C9B602166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923" y="6008342"/>
            <a:ext cx="1375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rgbClr val="0061A9"/>
                </a:solidFill>
                <a:latin typeface="+mn-lt"/>
                <a:ea typeface="+mn-ea"/>
              </a:rPr>
              <a:t>薛帅，副教授，系主任</a:t>
            </a: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xmlns="" id="{F2DA6C38-176D-48DF-AF23-027A53B0A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62" y="6011452"/>
            <a:ext cx="1441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rgbClr val="0061A9"/>
                </a:solidFill>
                <a:latin typeface="+mn-lt"/>
                <a:ea typeface="+mn-ea"/>
              </a:rPr>
              <a:t>易自力，教授，副校长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xmlns="" id="{E7DA7D0C-3C68-4FBB-9DF3-FCB5A3B1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527" y="6039444"/>
            <a:ext cx="13757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rgbClr val="0061A9"/>
                </a:solidFill>
                <a:latin typeface="+mn-lt"/>
                <a:ea typeface="+mn-ea"/>
              </a:rPr>
              <a:t>任春梅，教授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xmlns="" id="{62DFBC76-AC27-4BA7-9313-3F8E1E8B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792" y="6051885"/>
            <a:ext cx="13757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rgbClr val="0061A9"/>
                </a:solidFill>
                <a:latin typeface="+mn-lt"/>
                <a:ea typeface="+mn-ea"/>
              </a:rPr>
              <a:t>张学文，教授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xmlns="" id="{DEF0F84D-747C-4DB4-B81E-E1772129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666" y="6061216"/>
            <a:ext cx="13757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rgbClr val="0061A9"/>
                </a:solidFill>
                <a:latin typeface="+mn-lt"/>
                <a:ea typeface="+mn-ea"/>
              </a:rPr>
              <a:t>刘清波，教授</a:t>
            </a:r>
          </a:p>
        </p:txBody>
      </p:sp>
      <p:sp>
        <p:nvSpPr>
          <p:cNvPr id="54" name="TextBox 38">
            <a:extLst>
              <a:ext uri="{FF2B5EF4-FFF2-40B4-BE49-F238E27FC236}">
                <a16:creationId xmlns:a16="http://schemas.microsoft.com/office/drawing/2014/main" xmlns="" id="{2E82E185-3D50-4EBE-9858-5268DC18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548" y="6033224"/>
            <a:ext cx="1375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0061A9"/>
                </a:solidFill>
                <a:latin typeface="+mn-lt"/>
                <a:ea typeface="+mn-ea"/>
              </a:rPr>
              <a:t>Yasir Iqbal</a:t>
            </a:r>
            <a:r>
              <a:rPr lang="zh-CN" altLang="en-US" sz="1400" b="1" dirty="0">
                <a:solidFill>
                  <a:srgbClr val="0061A9"/>
                </a:solidFill>
                <a:latin typeface="+mn-lt"/>
                <a:ea typeface="+mn-ea"/>
              </a:rPr>
              <a:t>，副教授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xmlns="" id="{EB33F1F1-508F-4C7A-A701-2FA6F3D65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0413" y="6051885"/>
            <a:ext cx="13757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rgbClr val="0061A9"/>
                </a:solidFill>
                <a:latin typeface="+mn-lt"/>
                <a:ea typeface="+mn-ea"/>
              </a:rPr>
              <a:t>李蒙，副教授</a:t>
            </a:r>
          </a:p>
        </p:txBody>
      </p:sp>
    </p:spTree>
    <p:extLst>
      <p:ext uri="{BB962C8B-B14F-4D97-AF65-F5344CB8AC3E}">
        <p14:creationId xmlns:p14="http://schemas.microsoft.com/office/powerpoint/2010/main" val="29600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 flipV="1">
            <a:off x="0" y="2010994"/>
            <a:ext cx="12192000" cy="2315813"/>
          </a:xfrm>
          <a:prstGeom prst="rect">
            <a:avLst/>
          </a:prstGeom>
          <a:solidFill>
            <a:srgbClr val="3B82BC">
              <a:alpha val="19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400" b="1" dirty="0">
              <a:latin typeface="楷体_GB231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646152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 bwMode="auto">
          <a:xfrm flipV="1">
            <a:off x="5165889" y="2593985"/>
            <a:ext cx="7026111" cy="1336983"/>
          </a:xfrm>
          <a:prstGeom prst="rect">
            <a:avLst/>
          </a:prstGeom>
          <a:solidFill>
            <a:srgbClr val="3B82BC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400" b="1" dirty="0">
              <a:latin typeface="楷体_GB231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20037" y="2733775"/>
            <a:ext cx="6271963" cy="1121789"/>
          </a:xfrm>
          <a:prstGeom prst="rect">
            <a:avLst/>
          </a:prstGeom>
          <a:solidFill>
            <a:srgbClr val="6DA8D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43955" y="2874645"/>
            <a:ext cx="5678805" cy="7852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400" b="1" spc="100" dirty="0">
                <a:ln w="9525" cmpd="sng">
                  <a:solidFill>
                    <a:srgbClr val="0C72C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专业特色与优势</a:t>
            </a:r>
            <a:endParaRPr lang="zh-CN" altLang="en-US" sz="4400" b="1" spc="100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59651" y="2242121"/>
            <a:ext cx="10252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800" b="1" spc="10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393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3657502"/>
            <a:ext cx="12192000" cy="400110"/>
            <a:chOff x="0" y="3564192"/>
            <a:chExt cx="12192000" cy="400110"/>
          </a:xfrm>
        </p:grpSpPr>
        <p:sp>
          <p:nvSpPr>
            <p:cNvPr id="23" name="矩形 22"/>
            <p:cNvSpPr/>
            <p:nvPr/>
          </p:nvSpPr>
          <p:spPr bwMode="auto">
            <a:xfrm>
              <a:off x="0" y="3599236"/>
              <a:ext cx="12192000" cy="349623"/>
            </a:xfrm>
            <a:prstGeom prst="rect">
              <a:avLst/>
            </a:prstGeom>
            <a:solidFill>
              <a:srgbClr val="D1EA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10564" y="3564192"/>
              <a:ext cx="117005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0061A9"/>
                  </a:solidFill>
                </a:rPr>
                <a:t>专业依托湖南省本科院校“双一流”建设学科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生物学</a:t>
              </a:r>
              <a:r>
                <a:rPr lang="zh-CN" altLang="en-US" sz="2000" b="1" dirty="0">
                  <a:solidFill>
                    <a:srgbClr val="0061A9"/>
                  </a:solidFill>
                </a:rPr>
                <a:t>，其植物科学领域的</a:t>
              </a:r>
              <a:r>
                <a:rPr lang="en-US" altLang="zh-CN" sz="2000" b="1" dirty="0">
                  <a:solidFill>
                    <a:srgbClr val="0061A9"/>
                  </a:solidFill>
                </a:rPr>
                <a:t>ESI</a:t>
              </a:r>
              <a:r>
                <a:rPr lang="zh-CN" altLang="en-US" sz="2000" b="1" dirty="0">
                  <a:solidFill>
                    <a:srgbClr val="0061A9"/>
                  </a:solidFill>
                </a:rPr>
                <a:t>学科排名进入全球前</a:t>
              </a:r>
              <a:r>
                <a:rPr lang="en-US" altLang="zh-CN" sz="2000" b="1" dirty="0">
                  <a:solidFill>
                    <a:srgbClr val="0061A9"/>
                  </a:solidFill>
                </a:rPr>
                <a:t>1%</a:t>
              </a:r>
              <a:endParaRPr lang="zh-CN" altLang="en-US" sz="2000" b="1" dirty="0">
                <a:solidFill>
                  <a:srgbClr val="0061A9"/>
                </a:solidFill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6487711" y="6149264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南荻</a:t>
            </a:r>
          </a:p>
        </p:txBody>
      </p:sp>
      <p:sp>
        <p:nvSpPr>
          <p:cNvPr id="62" name="矩形 61"/>
          <p:cNvSpPr/>
          <p:nvPr/>
        </p:nvSpPr>
        <p:spPr>
          <a:xfrm>
            <a:off x="7908413" y="516974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南荻花序</a:t>
            </a:r>
          </a:p>
        </p:txBody>
      </p:sp>
      <p:sp>
        <p:nvSpPr>
          <p:cNvPr id="64" name="矩形 63"/>
          <p:cNvSpPr/>
          <p:nvPr/>
        </p:nvSpPr>
        <p:spPr>
          <a:xfrm>
            <a:off x="9549430" y="515710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芦苇花序</a:t>
            </a:r>
          </a:p>
        </p:txBody>
      </p:sp>
      <p:sp>
        <p:nvSpPr>
          <p:cNvPr id="65" name="矩形 64"/>
          <p:cNvSpPr/>
          <p:nvPr/>
        </p:nvSpPr>
        <p:spPr>
          <a:xfrm>
            <a:off x="9586755" y="620213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芦苇叶片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347A8BDA-F432-4C05-829D-14251D78D66B}"/>
              </a:ext>
            </a:extLst>
          </p:cNvPr>
          <p:cNvSpPr/>
          <p:nvPr/>
        </p:nvSpPr>
        <p:spPr>
          <a:xfrm>
            <a:off x="276091" y="849129"/>
            <a:ext cx="6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我校生物技术专业优势</a:t>
            </a:r>
          </a:p>
        </p:txBody>
      </p:sp>
      <p:sp>
        <p:nvSpPr>
          <p:cNvPr id="2" name="圆角矩形 86">
            <a:extLst>
              <a:ext uri="{FF2B5EF4-FFF2-40B4-BE49-F238E27FC236}">
                <a16:creationId xmlns:a16="http://schemas.microsoft.com/office/drawing/2014/main" xmlns="" id="{476423E3-49FC-44BF-9A7C-8CA4B7F2A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06" y="1511558"/>
            <a:ext cx="11743078" cy="1959429"/>
          </a:xfrm>
          <a:prstGeom prst="roundRect">
            <a:avLst>
              <a:gd name="adj" fmla="val 16667"/>
            </a:avLst>
          </a:prstGeom>
          <a:solidFill>
            <a:srgbClr val="B7DEE8">
              <a:alpha val="50195"/>
            </a:srgbClr>
          </a:solidFill>
          <a:ln w="28575">
            <a:solidFill>
              <a:srgbClr val="31859C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专业科研氛围浓厚，对学生的科学素质、创新意识与能力以及探索精神培养能力强；</a:t>
            </a:r>
            <a:endParaRPr lang="en-US" altLang="zh-CN" sz="19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有全职外教授课，学生英语交流能力强；</a:t>
            </a:r>
            <a:endParaRPr lang="en-US" altLang="zh-CN" sz="19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具有多个省部级科研平台与教学实习基地，可实现学生研究创新能力与工程应用能力全方位培养；</a:t>
            </a:r>
            <a:endParaRPr lang="en-US" altLang="zh-CN" sz="19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作为生命科学的基础，本专业学生就业及深造可跨理、工、农、医等领域。</a:t>
            </a:r>
            <a:endParaRPr lang="en-US" altLang="zh-CN" sz="19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BFD539E-6812-4230-9A76-045D5AD7A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667" y="3969015"/>
            <a:ext cx="1728000" cy="253061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6C8A131-3314-4597-A53C-80D1216DBEFF}"/>
              </a:ext>
            </a:extLst>
          </p:cNvPr>
          <p:cNvGrpSpPr/>
          <p:nvPr/>
        </p:nvGrpSpPr>
        <p:grpSpPr>
          <a:xfrm>
            <a:off x="6215157" y="4297388"/>
            <a:ext cx="2947504" cy="1832824"/>
            <a:chOff x="6289802" y="4316048"/>
            <a:chExt cx="2735409" cy="170598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401BD5B6-563B-46FA-A33B-1F90DCC8FE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7" r="1674" b="67475"/>
            <a:stretch>
              <a:fillRect/>
            </a:stretch>
          </p:blipFill>
          <p:spPr bwMode="auto">
            <a:xfrm>
              <a:off x="6289802" y="4316048"/>
              <a:ext cx="2735409" cy="170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C759DB6E-675B-406F-96A3-93F8FFBDF49E}"/>
                </a:ext>
              </a:extLst>
            </p:cNvPr>
            <p:cNvSpPr txBox="1"/>
            <p:nvPr/>
          </p:nvSpPr>
          <p:spPr>
            <a:xfrm>
              <a:off x="6410209" y="4525528"/>
              <a:ext cx="2550160" cy="3683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芒属植物生态应用技术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72F8FAF-312F-4607-B226-0FC57FA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/>
          <a:stretch/>
        </p:blipFill>
        <p:spPr>
          <a:xfrm>
            <a:off x="2883171" y="4368023"/>
            <a:ext cx="2631227" cy="18275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1EA8CC3-FA2B-4F91-BDB8-9EEE6E1D9A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35510" r="26973" b="31701"/>
          <a:stretch/>
        </p:blipFill>
        <p:spPr>
          <a:xfrm>
            <a:off x="9268782" y="4376057"/>
            <a:ext cx="2683731" cy="1716833"/>
          </a:xfrm>
          <a:prstGeom prst="rect">
            <a:avLst/>
          </a:prstGeom>
        </p:spPr>
      </p:pic>
      <p:sp>
        <p:nvSpPr>
          <p:cNvPr id="16" name="TextBox 38">
            <a:extLst>
              <a:ext uri="{FF2B5EF4-FFF2-40B4-BE49-F238E27FC236}">
                <a16:creationId xmlns:a16="http://schemas.microsoft.com/office/drawing/2014/main" xmlns="" id="{457B43D7-2BD0-4A4F-9BC1-629E7931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83" y="6141027"/>
            <a:ext cx="3052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61A9"/>
                </a:solidFill>
                <a:latin typeface="+mn-lt"/>
                <a:ea typeface="+mn-ea"/>
              </a:rPr>
              <a:t>生技学生科创项目所获奖励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xmlns="" id="{0536D8C8-CCF7-47FA-AA55-31C51222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386" y="6125475"/>
            <a:ext cx="3052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61A9"/>
                </a:solidFill>
                <a:latin typeface="+mn-lt"/>
                <a:ea typeface="+mn-ea"/>
              </a:rPr>
              <a:t>生物技术系科研平台</a:t>
            </a:r>
          </a:p>
        </p:txBody>
      </p:sp>
    </p:spTree>
    <p:extLst>
      <p:ext uri="{BB962C8B-B14F-4D97-AF65-F5344CB8AC3E}">
        <p14:creationId xmlns:p14="http://schemas.microsoft.com/office/powerpoint/2010/main" val="24678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428509"/>
            <a:ext cx="12192000" cy="429492"/>
          </a:xfrm>
          <a:prstGeom prst="rect">
            <a:avLst/>
          </a:prstGeom>
          <a:gradFill flip="none" rotWithShape="1">
            <a:gsLst>
              <a:gs pos="22000">
                <a:srgbClr val="D1EAF8"/>
              </a:gs>
              <a:gs pos="1000">
                <a:srgbClr val="B4DBEC"/>
              </a:gs>
              <a:gs pos="54000">
                <a:srgbClr val="EFFAFF"/>
              </a:gs>
              <a:gs pos="84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200" b="1" dirty="0">
              <a:latin typeface="楷体_GB2312" charset="-122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0"/>
            <a:ext cx="12192000" cy="749080"/>
            <a:chOff x="0" y="0"/>
            <a:chExt cx="12192000" cy="74908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0"/>
              <a:ext cx="12192000" cy="749080"/>
              <a:chOff x="0" y="0"/>
              <a:chExt cx="15927595" cy="978596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358"/>
              <a:stretch>
                <a:fillRect/>
              </a:stretch>
            </p:blipFill>
            <p:spPr>
              <a:xfrm>
                <a:off x="0" y="0"/>
                <a:ext cx="5545123" cy="978596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3"/>
              <a:stretch>
                <a:fillRect/>
              </a:stretch>
            </p:blipFill>
            <p:spPr>
              <a:xfrm>
                <a:off x="9263940" y="0"/>
                <a:ext cx="6663655" cy="978596"/>
              </a:xfrm>
              <a:prstGeom prst="rect">
                <a:avLst/>
              </a:prstGeom>
            </p:spPr>
          </p:pic>
        </p:grp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r="40330"/>
            <a:stretch>
              <a:fillRect/>
            </a:stretch>
          </p:blipFill>
          <p:spPr>
            <a:xfrm>
              <a:off x="4085632" y="0"/>
              <a:ext cx="3078739" cy="74908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3788131"/>
            <a:ext cx="12192000" cy="400110"/>
            <a:chOff x="0" y="3564192"/>
            <a:chExt cx="12192000" cy="400110"/>
          </a:xfrm>
        </p:grpSpPr>
        <p:sp>
          <p:nvSpPr>
            <p:cNvPr id="23" name="矩形 22"/>
            <p:cNvSpPr/>
            <p:nvPr/>
          </p:nvSpPr>
          <p:spPr bwMode="auto">
            <a:xfrm>
              <a:off x="0" y="3599236"/>
              <a:ext cx="12192000" cy="349623"/>
            </a:xfrm>
            <a:prstGeom prst="rect">
              <a:avLst/>
            </a:prstGeom>
            <a:solidFill>
              <a:srgbClr val="D1EA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10564" y="3564192"/>
              <a:ext cx="117005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0061A9"/>
                  </a:solidFill>
                </a:rPr>
                <a:t>专业结合学科传统、特色及优势，培养德、智、体、美全面发展本科层次的复合应用型生物技术人才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6487711" y="6149264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南荻</a:t>
            </a:r>
          </a:p>
        </p:txBody>
      </p:sp>
      <p:sp>
        <p:nvSpPr>
          <p:cNvPr id="62" name="矩形 61"/>
          <p:cNvSpPr/>
          <p:nvPr/>
        </p:nvSpPr>
        <p:spPr>
          <a:xfrm>
            <a:off x="7908413" y="516974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南荻花序</a:t>
            </a:r>
          </a:p>
        </p:txBody>
      </p:sp>
      <p:sp>
        <p:nvSpPr>
          <p:cNvPr id="63" name="矩形 62"/>
          <p:cNvSpPr/>
          <p:nvPr/>
        </p:nvSpPr>
        <p:spPr>
          <a:xfrm>
            <a:off x="7900823" y="621215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南荻叶片</a:t>
            </a:r>
          </a:p>
        </p:txBody>
      </p:sp>
      <p:sp>
        <p:nvSpPr>
          <p:cNvPr id="64" name="矩形 63"/>
          <p:cNvSpPr/>
          <p:nvPr/>
        </p:nvSpPr>
        <p:spPr>
          <a:xfrm>
            <a:off x="9549430" y="515710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芦苇花序</a:t>
            </a:r>
          </a:p>
        </p:txBody>
      </p:sp>
      <p:sp>
        <p:nvSpPr>
          <p:cNvPr id="65" name="矩形 64"/>
          <p:cNvSpPr/>
          <p:nvPr/>
        </p:nvSpPr>
        <p:spPr>
          <a:xfrm>
            <a:off x="9586755" y="620213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芦苇叶片</a:t>
            </a:r>
          </a:p>
        </p:txBody>
      </p:sp>
      <p:sp>
        <p:nvSpPr>
          <p:cNvPr id="66" name="矩形 65"/>
          <p:cNvSpPr/>
          <p:nvPr/>
        </p:nvSpPr>
        <p:spPr>
          <a:xfrm>
            <a:off x="11158894" y="6202136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芦苇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347A8BDA-F432-4C05-829D-14251D78D66B}"/>
              </a:ext>
            </a:extLst>
          </p:cNvPr>
          <p:cNvSpPr/>
          <p:nvPr/>
        </p:nvSpPr>
        <p:spPr>
          <a:xfrm>
            <a:off x="276091" y="821136"/>
            <a:ext cx="6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n>
                  <a:solidFill>
                    <a:srgbClr val="0061A9"/>
                  </a:solidFill>
                </a:ln>
                <a:solidFill>
                  <a:srgbClr val="006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我校生物技术专业的特色</a:t>
            </a:r>
          </a:p>
        </p:txBody>
      </p:sp>
      <p:sp>
        <p:nvSpPr>
          <p:cNvPr id="4" name="圆角矩形 86">
            <a:extLst>
              <a:ext uri="{FF2B5EF4-FFF2-40B4-BE49-F238E27FC236}">
                <a16:creationId xmlns:a16="http://schemas.microsoft.com/office/drawing/2014/main" xmlns="" id="{A810C5F8-BBF4-405A-98F9-E025140E0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" y="1371599"/>
            <a:ext cx="11743078" cy="2313991"/>
          </a:xfrm>
          <a:prstGeom prst="roundRect">
            <a:avLst>
              <a:gd name="adj" fmla="val 16667"/>
            </a:avLst>
          </a:prstGeom>
          <a:solidFill>
            <a:srgbClr val="B7DEE8">
              <a:alpha val="50195"/>
            </a:srgbClr>
          </a:solidFill>
          <a:ln w="28575">
            <a:solidFill>
              <a:srgbClr val="31859C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生物技术专业特色是结合农大优势与传统学科的融合，以</a:t>
            </a:r>
            <a:r>
              <a:rPr lang="zh-CN" altLang="en-US" sz="19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农业生物产业</a:t>
            </a: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19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植物资源综合利用</a:t>
            </a: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的技术运用为主，兼顾生物技术制药、环境生物技术、食品及其他轻工业生物技术等方向开展人才培养。特色方向有：</a:t>
            </a:r>
            <a:endParaRPr lang="en-US" altLang="zh-CN" sz="19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生物技术在能源开发中的应用；</a:t>
            </a:r>
            <a:endParaRPr lang="en-US" altLang="zh-CN" sz="19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基因工程在经济作物育种中（棉花、油菜、金桔等）的应用；</a:t>
            </a:r>
            <a:endParaRPr lang="en-US" altLang="zh-CN" sz="19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900" dirty="0">
                <a:solidFill>
                  <a:srgbClr val="0061A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生物技术在生物制药中的应用。</a:t>
            </a:r>
            <a:endParaRPr lang="en-US" altLang="zh-CN" sz="1900" dirty="0">
              <a:solidFill>
                <a:srgbClr val="0061A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7994FFD-7646-459D-A7BD-4F97E66C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7" y="4463145"/>
            <a:ext cx="5337110" cy="177651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BAB80A3-C8E4-4293-A6D7-BF896BE716CE}"/>
              </a:ext>
            </a:extLst>
          </p:cNvPr>
          <p:cNvGrpSpPr/>
          <p:nvPr/>
        </p:nvGrpSpPr>
        <p:grpSpPr>
          <a:xfrm>
            <a:off x="5803642" y="4357396"/>
            <a:ext cx="2438064" cy="1904412"/>
            <a:chOff x="5906278" y="4310743"/>
            <a:chExt cx="2438064" cy="190441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D94ACBBE-46E1-4656-AE07-484D06959EA6}"/>
                </a:ext>
              </a:extLst>
            </p:cNvPr>
            <p:cNvGrpSpPr/>
            <p:nvPr/>
          </p:nvGrpSpPr>
          <p:grpSpPr>
            <a:xfrm>
              <a:off x="5906278" y="4323324"/>
              <a:ext cx="1230912" cy="1878219"/>
              <a:chOff x="1835620" y="966015"/>
              <a:chExt cx="2011301" cy="4025198"/>
            </a:xfrm>
          </p:grpSpPr>
          <p:pic>
            <p:nvPicPr>
              <p:cNvPr id="25" name="Picture 2" descr="38-2_剪切">
                <a:extLst>
                  <a:ext uri="{FF2B5EF4-FFF2-40B4-BE49-F238E27FC236}">
                    <a16:creationId xmlns:a16="http://schemas.microsoft.com/office/drawing/2014/main" xmlns="" id="{21A45155-953C-4D34-8F5B-DB4FDAE887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35620" y="966015"/>
                <a:ext cx="2011301" cy="1893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5" descr="4X-1_副本">
                <a:extLst>
                  <a:ext uri="{FF2B5EF4-FFF2-40B4-BE49-F238E27FC236}">
                    <a16:creationId xmlns:a16="http://schemas.microsoft.com/office/drawing/2014/main" xmlns="" id="{02DFF9E4-80A2-4331-9C3A-19CC4A48266E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35620" y="3049813"/>
                <a:ext cx="1999329" cy="194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5" descr="南荻2">
              <a:extLst>
                <a:ext uri="{FF2B5EF4-FFF2-40B4-BE49-F238E27FC236}">
                  <a16:creationId xmlns:a16="http://schemas.microsoft.com/office/drawing/2014/main" xmlns="" id="{86E00490-D176-4E64-8E63-A201EB7136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0" t="17067" r="13327" b="5945"/>
            <a:stretch>
              <a:fillRect/>
            </a:stretch>
          </p:blipFill>
          <p:spPr bwMode="auto">
            <a:xfrm>
              <a:off x="7165910" y="4310743"/>
              <a:ext cx="1178432" cy="190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7FFE7FF4-C3B8-404E-8642-5C27B870DA3C}"/>
              </a:ext>
            </a:extLst>
          </p:cNvPr>
          <p:cNvGrpSpPr/>
          <p:nvPr/>
        </p:nvGrpSpPr>
        <p:grpSpPr>
          <a:xfrm>
            <a:off x="8771626" y="4366726"/>
            <a:ext cx="2916002" cy="1875454"/>
            <a:chOff x="8827610" y="4329403"/>
            <a:chExt cx="2916002" cy="187545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BAC49F87-FAC0-4C0A-9F8E-353FD9A3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208" y="4338736"/>
              <a:ext cx="2170404" cy="1864956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228CC169-CCEF-43C0-A084-3B01AE286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63"/>
            <a:stretch/>
          </p:blipFill>
          <p:spPr>
            <a:xfrm>
              <a:off x="8827610" y="4329403"/>
              <a:ext cx="1482717" cy="1875454"/>
            </a:xfrm>
            <a:prstGeom prst="rect">
              <a:avLst/>
            </a:prstGeom>
          </p:spPr>
        </p:pic>
      </p:grpSp>
      <p:sp>
        <p:nvSpPr>
          <p:cNvPr id="15" name="TextBox 38">
            <a:extLst>
              <a:ext uri="{FF2B5EF4-FFF2-40B4-BE49-F238E27FC236}">
                <a16:creationId xmlns:a16="http://schemas.microsoft.com/office/drawing/2014/main" xmlns="" id="{6BD77EF9-07EB-42A7-9B32-C23811FF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500" y="6262326"/>
            <a:ext cx="3052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61A9"/>
                </a:solidFill>
                <a:latin typeface="+mn-lt"/>
                <a:ea typeface="+mn-ea"/>
              </a:rPr>
              <a:t>基于生物技术的能源转化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xmlns="" id="{06CD007A-3B61-4A1D-82E1-A960E3D0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015" y="6302759"/>
            <a:ext cx="3052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61A9"/>
                </a:solidFill>
                <a:latin typeface="+mn-lt"/>
                <a:ea typeface="+mn-ea"/>
              </a:rPr>
              <a:t>多倍体芒草新品种培育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xmlns="" id="{E7EFB7B3-4788-4C8A-B125-4B1E94182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14" y="6284098"/>
            <a:ext cx="3052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61A9"/>
                </a:solidFill>
                <a:latin typeface="+mn-lt"/>
                <a:ea typeface="+mn-ea"/>
              </a:rPr>
              <a:t>金桔茎尖微繁脱毒技术</a:t>
            </a:r>
          </a:p>
        </p:txBody>
      </p:sp>
    </p:spTree>
    <p:extLst>
      <p:ext uri="{BB962C8B-B14F-4D97-AF65-F5344CB8AC3E}">
        <p14:creationId xmlns:p14="http://schemas.microsoft.com/office/powerpoint/2010/main" val="32285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4a596665-ff75-4fe0-92dc-08817df09da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5113748"/>
  <p:tag name="MH_LIBRARY" val="GRAPHIC"/>
  <p:tag name="MH_ORDER" val="直接连接符 1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5400">
          <a:solidFill>
            <a:srgbClr val="7030A0"/>
          </a:solidFill>
          <a:round/>
        </a:ln>
      </a:spPr>
      <a:bodyPr/>
      <a:lstStyle>
        <a:defPPr algn="l">
          <a:defRPr dirty="0"/>
        </a:defPPr>
      </a:lstStyle>
    </a:spDef>
    <a:txDef>
      <a:spPr>
        <a:noFill/>
        <a:ln w="15875">
          <a:solidFill>
            <a:srgbClr val="FFFF00"/>
          </a:solidFill>
        </a:ln>
      </a:spPr>
      <a:bodyPr wrap="square" rtlCol="0">
        <a:spAutoFit/>
      </a:bodyPr>
      <a:lstStyle>
        <a:defPPr algn="ctr">
          <a:defRPr sz="24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1103</Words>
  <Application>Microsoft Office PowerPoint</Application>
  <PresentationFormat>自定义</PresentationFormat>
  <Paragraphs>110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SHUAI XUE</dc:creator>
  <cp:lastModifiedBy>lenovo</cp:lastModifiedBy>
  <cp:revision>549</cp:revision>
  <cp:lastPrinted>2016-12-28T11:15:00Z</cp:lastPrinted>
  <dcterms:created xsi:type="dcterms:W3CDTF">2016-12-05T07:23:00Z</dcterms:created>
  <dcterms:modified xsi:type="dcterms:W3CDTF">2020-07-27T02:59:29Z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